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Lst>
  <p:sldSz cx="18288000" cy="10287000"/>
  <p:notesSz cx="6858000" cy="9144000"/>
  <p:embeddedFontLst>
    <p:embeddedFont>
      <p:font typeface="Roboto" panose="02000000000000000000" pitchFamily="2" charset="0"/>
      <p:regular r:id="rId29"/>
    </p:embeddedFont>
    <p:embeddedFont>
      <p:font typeface="Roboto Bold" panose="02000000000000000000" charset="0"/>
      <p:regular r:id="rId30"/>
    </p:embeddedFont>
    <p:embeddedFont>
      <p:font typeface="Roboto Bold Italics" panose="020B0604020202020204" charset="0"/>
      <p:regular r:id="rId31"/>
    </p:embeddedFont>
    <p:embeddedFont>
      <p:font typeface="Roboto Italics" panose="020B0604020202020204" charset="0"/>
      <p:regular r:id="rId3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p:scale>
          <a:sx n="50" d="100"/>
          <a:sy n="50" d="100"/>
        </p:scale>
        <p:origin x="516" y="3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theme" Target="theme/theme1.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7/8/2025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7/8/2025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7/8/2025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7/8/2025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7/8/2025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7/8/2025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4.pn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5.svg"/><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image" Target="../media/image5.svg"/><Relationship Id="rId7" Type="http://schemas.openxmlformats.org/officeDocument/2006/relationships/image" Target="../media/image18.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5.svg"/><Relationship Id="rId7" Type="http://schemas.openxmlformats.org/officeDocument/2006/relationships/image" Target="../media/image24.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27.png"/><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3" Type="http://schemas.openxmlformats.org/officeDocument/2006/relationships/image" Target="../media/image29.svg"/><Relationship Id="rId7" Type="http://schemas.openxmlformats.org/officeDocument/2006/relationships/image" Target="../media/image34.png"/><Relationship Id="rId2"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9.svg"/><Relationship Id="rId7" Type="http://schemas.openxmlformats.org/officeDocument/2006/relationships/image" Target="../media/image38.png"/><Relationship Id="rId2"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21.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22.xml.rels><?xml version="1.0" encoding="UTF-8" standalone="yes"?>
<Relationships xmlns="http://schemas.openxmlformats.org/package/2006/relationships"><Relationship Id="rId3" Type="http://schemas.openxmlformats.org/officeDocument/2006/relationships/image" Target="../media/image29.svg"/><Relationship Id="rId7" Type="http://schemas.openxmlformats.org/officeDocument/2006/relationships/image" Target="../media/image43.png"/><Relationship Id="rId2"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23.xml.rels><?xml version="1.0" encoding="UTF-8" standalone="yes"?>
<Relationships xmlns="http://schemas.openxmlformats.org/package/2006/relationships"><Relationship Id="rId3" Type="http://schemas.openxmlformats.org/officeDocument/2006/relationships/image" Target="../media/image29.svg"/><Relationship Id="rId7" Type="http://schemas.openxmlformats.org/officeDocument/2006/relationships/image" Target="../media/image47.png"/><Relationship Id="rId2"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49.sv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5.sv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8653083" y="1357849"/>
            <a:ext cx="981834" cy="961590"/>
          </a:xfrm>
          <a:custGeom>
            <a:avLst/>
            <a:gdLst/>
            <a:ahLst/>
            <a:cxnLst/>
            <a:rect l="l" t="t" r="r" b="b"/>
            <a:pathLst>
              <a:path w="981834" h="961590">
                <a:moveTo>
                  <a:pt x="0" y="0"/>
                </a:moveTo>
                <a:lnTo>
                  <a:pt x="981834" y="0"/>
                </a:lnTo>
                <a:lnTo>
                  <a:pt x="981834" y="961591"/>
                </a:lnTo>
                <a:lnTo>
                  <a:pt x="0" y="961591"/>
                </a:lnTo>
                <a:lnTo>
                  <a:pt x="0" y="0"/>
                </a:lnTo>
                <a:close/>
              </a:path>
            </a:pathLst>
          </a:custGeom>
          <a:blipFill>
            <a:blip r:embed="rId2"/>
            <a:stretch>
              <a:fillRect/>
            </a:stretch>
          </a:blipFill>
        </p:spPr>
      </p:sp>
      <p:sp>
        <p:nvSpPr>
          <p:cNvPr id="3" name="TextBox 3"/>
          <p:cNvSpPr txBox="1"/>
          <p:nvPr/>
        </p:nvSpPr>
        <p:spPr>
          <a:xfrm>
            <a:off x="0" y="168096"/>
            <a:ext cx="18288000" cy="905510"/>
          </a:xfrm>
          <a:prstGeom prst="rect">
            <a:avLst/>
          </a:prstGeom>
        </p:spPr>
        <p:txBody>
          <a:bodyPr lIns="0" tIns="0" rIns="0" bIns="0" rtlCol="0" anchor="t">
            <a:spAutoFit/>
          </a:bodyPr>
          <a:lstStyle/>
          <a:p>
            <a:pPr algn="ctr">
              <a:lnSpc>
                <a:spcPts val="3640"/>
              </a:lnSpc>
            </a:pPr>
            <a:r>
              <a:rPr lang="en-US" sz="2600" spc="52">
                <a:solidFill>
                  <a:srgbClr val="174876"/>
                </a:solidFill>
                <a:latin typeface="Roboto"/>
                <a:ea typeface="Roboto"/>
                <a:cs typeface="Roboto"/>
                <a:sym typeface="Roboto"/>
              </a:rPr>
              <a:t>TRƯỜNG KỸ THUẬT VÀ CÔNG NGHỆ</a:t>
            </a:r>
          </a:p>
          <a:p>
            <a:pPr algn="ctr">
              <a:lnSpc>
                <a:spcPts val="3640"/>
              </a:lnSpc>
            </a:pPr>
            <a:r>
              <a:rPr lang="en-US" sz="2600" b="1" spc="52">
                <a:solidFill>
                  <a:srgbClr val="174876"/>
                </a:solidFill>
                <a:latin typeface="Roboto Bold"/>
                <a:ea typeface="Roboto Bold"/>
                <a:cs typeface="Roboto Bold"/>
                <a:sym typeface="Roboto Bold"/>
              </a:rPr>
              <a:t>KHOA CÔNG NGHỆ THÔNG TIN</a:t>
            </a:r>
          </a:p>
        </p:txBody>
      </p:sp>
      <p:sp>
        <p:nvSpPr>
          <p:cNvPr id="4" name="TextBox 4"/>
          <p:cNvSpPr txBox="1"/>
          <p:nvPr/>
        </p:nvSpPr>
        <p:spPr>
          <a:xfrm>
            <a:off x="0" y="4681132"/>
            <a:ext cx="18288000" cy="1517572"/>
          </a:xfrm>
          <a:prstGeom prst="rect">
            <a:avLst/>
          </a:prstGeom>
        </p:spPr>
        <p:txBody>
          <a:bodyPr lIns="0" tIns="0" rIns="0" bIns="0" rtlCol="0" anchor="t">
            <a:spAutoFit/>
          </a:bodyPr>
          <a:lstStyle/>
          <a:p>
            <a:pPr algn="ctr">
              <a:lnSpc>
                <a:spcPts val="6197"/>
              </a:lnSpc>
            </a:pPr>
            <a:r>
              <a:rPr lang="en-US" sz="3998" b="1">
                <a:solidFill>
                  <a:srgbClr val="174876"/>
                </a:solidFill>
                <a:latin typeface="Roboto Bold"/>
                <a:ea typeface="Roboto Bold"/>
                <a:cs typeface="Roboto Bold"/>
                <a:sym typeface="Roboto Bold"/>
              </a:rPr>
              <a:t>XÂY DỰNG WEBSITE HỖ TRỢ TUYỂN SINH ĐẠI HỌC </a:t>
            </a:r>
          </a:p>
          <a:p>
            <a:pPr algn="ctr">
              <a:lnSpc>
                <a:spcPts val="6197"/>
              </a:lnSpc>
            </a:pPr>
            <a:r>
              <a:rPr lang="en-US" sz="3998" b="1">
                <a:solidFill>
                  <a:srgbClr val="174876"/>
                </a:solidFill>
                <a:latin typeface="Roboto Bold"/>
                <a:ea typeface="Roboto Bold"/>
                <a:cs typeface="Roboto Bold"/>
                <a:sym typeface="Roboto Bold"/>
              </a:rPr>
              <a:t>VÀ TƯ VẤN CHỌN NGÀNH TRƯỜNG ĐẠI </a:t>
            </a:r>
          </a:p>
        </p:txBody>
      </p:sp>
      <p:sp>
        <p:nvSpPr>
          <p:cNvPr id="5" name="TextBox 5"/>
          <p:cNvSpPr txBox="1"/>
          <p:nvPr/>
        </p:nvSpPr>
        <p:spPr>
          <a:xfrm>
            <a:off x="12520215" y="6635840"/>
            <a:ext cx="4313597" cy="2463903"/>
          </a:xfrm>
          <a:prstGeom prst="rect">
            <a:avLst/>
          </a:prstGeom>
        </p:spPr>
        <p:txBody>
          <a:bodyPr lIns="0" tIns="0" rIns="0" bIns="0" rtlCol="0" anchor="t">
            <a:spAutoFit/>
          </a:bodyPr>
          <a:lstStyle/>
          <a:p>
            <a:pPr algn="l">
              <a:lnSpc>
                <a:spcPts val="4894"/>
              </a:lnSpc>
              <a:spcBef>
                <a:spcPct val="0"/>
              </a:spcBef>
            </a:pPr>
            <a:r>
              <a:rPr lang="en-US" sz="3495" i="1">
                <a:solidFill>
                  <a:srgbClr val="174876"/>
                </a:solidFill>
                <a:latin typeface="Roboto Italics"/>
                <a:ea typeface="Roboto Italics"/>
                <a:cs typeface="Roboto Italics"/>
                <a:sym typeface="Roboto Italics"/>
              </a:rPr>
              <a:t>Sinh viên thực hiện</a:t>
            </a:r>
            <a:r>
              <a:rPr lang="en-US" sz="3495">
                <a:solidFill>
                  <a:srgbClr val="174876"/>
                </a:solidFill>
                <a:latin typeface="Roboto"/>
                <a:ea typeface="Roboto"/>
                <a:cs typeface="Roboto"/>
                <a:sym typeface="Roboto"/>
              </a:rPr>
              <a:t>:</a:t>
            </a:r>
          </a:p>
          <a:p>
            <a:pPr algn="l">
              <a:lnSpc>
                <a:spcPts val="4894"/>
              </a:lnSpc>
              <a:spcBef>
                <a:spcPct val="0"/>
              </a:spcBef>
            </a:pPr>
            <a:r>
              <a:rPr lang="en-US" sz="3495">
                <a:solidFill>
                  <a:srgbClr val="174876"/>
                </a:solidFill>
                <a:latin typeface="Roboto"/>
                <a:ea typeface="Roboto"/>
                <a:cs typeface="Roboto"/>
                <a:sym typeface="Roboto"/>
              </a:rPr>
              <a:t>Họ &amp; Tên: </a:t>
            </a:r>
            <a:r>
              <a:rPr lang="en-US" sz="3495" b="1">
                <a:solidFill>
                  <a:srgbClr val="174876"/>
                </a:solidFill>
                <a:latin typeface="Roboto Bold"/>
                <a:ea typeface="Roboto Bold"/>
                <a:cs typeface="Roboto Bold"/>
                <a:sym typeface="Roboto Bold"/>
              </a:rPr>
              <a:t>Lê Trực Tín</a:t>
            </a:r>
          </a:p>
          <a:p>
            <a:pPr algn="l">
              <a:lnSpc>
                <a:spcPts val="4894"/>
              </a:lnSpc>
              <a:spcBef>
                <a:spcPct val="0"/>
              </a:spcBef>
            </a:pPr>
            <a:r>
              <a:rPr lang="en-US" sz="3495">
                <a:solidFill>
                  <a:srgbClr val="174876"/>
                </a:solidFill>
                <a:latin typeface="Roboto"/>
                <a:ea typeface="Roboto"/>
                <a:cs typeface="Roboto"/>
                <a:sym typeface="Roboto"/>
              </a:rPr>
              <a:t>MSSV: </a:t>
            </a:r>
            <a:r>
              <a:rPr lang="en-US" sz="3495" b="1">
                <a:solidFill>
                  <a:srgbClr val="174876"/>
                </a:solidFill>
                <a:latin typeface="Roboto Bold"/>
                <a:ea typeface="Roboto Bold"/>
                <a:cs typeface="Roboto Bold"/>
                <a:sym typeface="Roboto Bold"/>
              </a:rPr>
              <a:t>110121137</a:t>
            </a:r>
          </a:p>
          <a:p>
            <a:pPr algn="l">
              <a:lnSpc>
                <a:spcPts val="4894"/>
              </a:lnSpc>
              <a:spcBef>
                <a:spcPct val="0"/>
              </a:spcBef>
            </a:pPr>
            <a:r>
              <a:rPr lang="en-US" sz="3495">
                <a:solidFill>
                  <a:srgbClr val="174876"/>
                </a:solidFill>
                <a:latin typeface="Roboto"/>
                <a:ea typeface="Roboto"/>
                <a:cs typeface="Roboto"/>
                <a:sym typeface="Roboto"/>
              </a:rPr>
              <a:t>Lớp: </a:t>
            </a:r>
            <a:r>
              <a:rPr lang="en-US" sz="3495" b="1">
                <a:solidFill>
                  <a:srgbClr val="174876"/>
                </a:solidFill>
                <a:latin typeface="Roboto Bold"/>
                <a:ea typeface="Roboto Bold"/>
                <a:cs typeface="Roboto Bold"/>
                <a:sym typeface="Roboto Bold"/>
              </a:rPr>
              <a:t>DA21TTC</a:t>
            </a:r>
          </a:p>
        </p:txBody>
      </p:sp>
      <p:sp>
        <p:nvSpPr>
          <p:cNvPr id="6" name="TextBox 6"/>
          <p:cNvSpPr txBox="1"/>
          <p:nvPr/>
        </p:nvSpPr>
        <p:spPr>
          <a:xfrm>
            <a:off x="6622636" y="9695890"/>
            <a:ext cx="5042728" cy="358700"/>
          </a:xfrm>
          <a:prstGeom prst="rect">
            <a:avLst/>
          </a:prstGeom>
        </p:spPr>
        <p:txBody>
          <a:bodyPr lIns="0" tIns="0" rIns="0" bIns="0" rtlCol="0" anchor="t">
            <a:spAutoFit/>
          </a:bodyPr>
          <a:lstStyle/>
          <a:p>
            <a:pPr algn="ctr">
              <a:lnSpc>
                <a:spcPts val="2800"/>
              </a:lnSpc>
              <a:spcBef>
                <a:spcPct val="0"/>
              </a:spcBef>
            </a:pPr>
            <a:r>
              <a:rPr lang="en-US" sz="2000" b="1" i="1">
                <a:solidFill>
                  <a:srgbClr val="174876"/>
                </a:solidFill>
                <a:latin typeface="Roboto Bold Italics"/>
                <a:ea typeface="Roboto Bold Italics"/>
                <a:cs typeface="Roboto Bold Italics"/>
                <a:sym typeface="Roboto Bold Italics"/>
              </a:rPr>
              <a:t>Trà Vinh, tháng 7 năm 2025</a:t>
            </a:r>
          </a:p>
        </p:txBody>
      </p:sp>
      <p:sp>
        <p:nvSpPr>
          <p:cNvPr id="7" name="TextBox 7"/>
          <p:cNvSpPr txBox="1"/>
          <p:nvPr/>
        </p:nvSpPr>
        <p:spPr>
          <a:xfrm>
            <a:off x="1028700" y="3943608"/>
            <a:ext cx="16230600" cy="582932"/>
          </a:xfrm>
          <a:prstGeom prst="rect">
            <a:avLst/>
          </a:prstGeom>
        </p:spPr>
        <p:txBody>
          <a:bodyPr lIns="0" tIns="0" rIns="0" bIns="0" rtlCol="0" anchor="t">
            <a:spAutoFit/>
          </a:bodyPr>
          <a:lstStyle/>
          <a:p>
            <a:pPr algn="ctr">
              <a:lnSpc>
                <a:spcPts val="4799"/>
              </a:lnSpc>
            </a:pPr>
            <a:r>
              <a:rPr lang="en-US" sz="3199" spc="121">
                <a:solidFill>
                  <a:srgbClr val="174876"/>
                </a:solidFill>
                <a:latin typeface="Roboto"/>
                <a:ea typeface="Roboto"/>
                <a:cs typeface="Roboto"/>
                <a:sym typeface="Roboto"/>
              </a:rPr>
              <a:t>Chủ đề báo cáo</a:t>
            </a:r>
          </a:p>
        </p:txBody>
      </p:sp>
      <p:sp>
        <p:nvSpPr>
          <p:cNvPr id="8" name="TextBox 8"/>
          <p:cNvSpPr txBox="1"/>
          <p:nvPr/>
        </p:nvSpPr>
        <p:spPr>
          <a:xfrm>
            <a:off x="1504950" y="6607265"/>
            <a:ext cx="4077139" cy="1251437"/>
          </a:xfrm>
          <a:prstGeom prst="rect">
            <a:avLst/>
          </a:prstGeom>
        </p:spPr>
        <p:txBody>
          <a:bodyPr lIns="0" tIns="0" rIns="0" bIns="0" rtlCol="0" anchor="t">
            <a:spAutoFit/>
          </a:bodyPr>
          <a:lstStyle/>
          <a:p>
            <a:pPr algn="l">
              <a:lnSpc>
                <a:spcPts val="5099"/>
              </a:lnSpc>
            </a:pPr>
            <a:r>
              <a:rPr lang="en-US" sz="3399" i="1">
                <a:solidFill>
                  <a:srgbClr val="174876"/>
                </a:solidFill>
                <a:latin typeface="Roboto Italics"/>
                <a:ea typeface="Roboto Italics"/>
                <a:cs typeface="Roboto Italics"/>
                <a:sym typeface="Roboto Italics"/>
              </a:rPr>
              <a:t>Giáo viên hướng dẫn:</a:t>
            </a:r>
          </a:p>
          <a:p>
            <a:pPr algn="l">
              <a:lnSpc>
                <a:spcPts val="5099"/>
              </a:lnSpc>
            </a:pPr>
            <a:r>
              <a:rPr lang="en-US" sz="3399" b="1">
                <a:solidFill>
                  <a:srgbClr val="174876"/>
                </a:solidFill>
                <a:latin typeface="Roboto Bold"/>
                <a:ea typeface="Roboto Bold"/>
                <a:cs typeface="Roboto Bold"/>
                <a:sym typeface="Roboto Bold"/>
              </a:rPr>
              <a:t>ThS. Lê Minh Tự</a:t>
            </a:r>
          </a:p>
        </p:txBody>
      </p:sp>
      <p:sp>
        <p:nvSpPr>
          <p:cNvPr id="9" name="TextBox 9"/>
          <p:cNvSpPr txBox="1"/>
          <p:nvPr/>
        </p:nvSpPr>
        <p:spPr>
          <a:xfrm>
            <a:off x="0" y="2548040"/>
            <a:ext cx="18288000" cy="448384"/>
          </a:xfrm>
          <a:prstGeom prst="rect">
            <a:avLst/>
          </a:prstGeom>
        </p:spPr>
        <p:txBody>
          <a:bodyPr lIns="0" tIns="0" rIns="0" bIns="0" rtlCol="0" anchor="t">
            <a:spAutoFit/>
          </a:bodyPr>
          <a:lstStyle/>
          <a:p>
            <a:pPr algn="ctr">
              <a:lnSpc>
                <a:spcPts val="3640"/>
              </a:lnSpc>
            </a:pPr>
            <a:r>
              <a:rPr lang="en-US" sz="2600" b="1" spc="52">
                <a:solidFill>
                  <a:srgbClr val="174876"/>
                </a:solidFill>
                <a:latin typeface="Roboto Bold"/>
                <a:ea typeface="Roboto Bold"/>
                <a:cs typeface="Roboto Bold"/>
                <a:sym typeface="Roboto Bold"/>
              </a:rPr>
              <a:t>ĐỒ ÁN TỐT NGHIỆP</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1330" r="-1330"/>
            </a:stretch>
          </a:blipFill>
        </p:spPr>
      </p:sp>
      <p:grpSp>
        <p:nvGrpSpPr>
          <p:cNvPr id="3" name="Group 3"/>
          <p:cNvGrpSpPr/>
          <p:nvPr/>
        </p:nvGrpSpPr>
        <p:grpSpPr>
          <a:xfrm>
            <a:off x="17099221" y="9780070"/>
            <a:ext cx="1188779" cy="506930"/>
            <a:chOff x="0" y="0"/>
            <a:chExt cx="313094" cy="133512"/>
          </a:xfrm>
        </p:grpSpPr>
        <p:sp>
          <p:nvSpPr>
            <p:cNvPr id="4" name="Freeform 4"/>
            <p:cNvSpPr/>
            <p:nvPr/>
          </p:nvSpPr>
          <p:spPr>
            <a:xfrm>
              <a:off x="0" y="0"/>
              <a:ext cx="313094" cy="133512"/>
            </a:xfrm>
            <a:custGeom>
              <a:avLst/>
              <a:gdLst/>
              <a:ahLst/>
              <a:cxnLst/>
              <a:rect l="l" t="t" r="r" b="b"/>
              <a:pathLst>
                <a:path w="313094" h="133512">
                  <a:moveTo>
                    <a:pt x="0" y="0"/>
                  </a:moveTo>
                  <a:lnTo>
                    <a:pt x="313094" y="0"/>
                  </a:lnTo>
                  <a:lnTo>
                    <a:pt x="313094" y="133512"/>
                  </a:lnTo>
                  <a:lnTo>
                    <a:pt x="0" y="133512"/>
                  </a:lnTo>
                  <a:close/>
                </a:path>
              </a:pathLst>
            </a:custGeom>
            <a:solidFill>
              <a:srgbClr val="FBFBFB"/>
            </a:solidFill>
          </p:spPr>
        </p:sp>
        <p:sp>
          <p:nvSpPr>
            <p:cNvPr id="5" name="TextBox 5"/>
            <p:cNvSpPr txBox="1"/>
            <p:nvPr/>
          </p:nvSpPr>
          <p:spPr>
            <a:xfrm>
              <a:off x="0" y="-47625"/>
              <a:ext cx="313094" cy="181137"/>
            </a:xfrm>
            <a:prstGeom prst="rect">
              <a:avLst/>
            </a:prstGeom>
          </p:spPr>
          <p:txBody>
            <a:bodyPr lIns="50800" tIns="50800" rIns="50800" bIns="50800" rtlCol="0" anchor="ctr"/>
            <a:lstStyle/>
            <a:p>
              <a:pPr algn="ctr">
                <a:lnSpc>
                  <a:spcPts val="2940"/>
                </a:lnSpc>
              </a:pPr>
              <a:endParaRPr/>
            </a:p>
          </p:txBody>
        </p:sp>
      </p:grpSp>
      <p:grpSp>
        <p:nvGrpSpPr>
          <p:cNvPr id="6" name="Group 6"/>
          <p:cNvGrpSpPr/>
          <p:nvPr/>
        </p:nvGrpSpPr>
        <p:grpSpPr>
          <a:xfrm>
            <a:off x="3253995" y="427825"/>
            <a:ext cx="5975730" cy="924174"/>
            <a:chOff x="0" y="0"/>
            <a:chExt cx="7967640" cy="1232231"/>
          </a:xfrm>
        </p:grpSpPr>
        <p:grpSp>
          <p:nvGrpSpPr>
            <p:cNvPr id="7" name="Group 7"/>
            <p:cNvGrpSpPr/>
            <p:nvPr/>
          </p:nvGrpSpPr>
          <p:grpSpPr>
            <a:xfrm>
              <a:off x="0" y="0"/>
              <a:ext cx="7967640" cy="1232231"/>
              <a:chOff x="0" y="0"/>
              <a:chExt cx="1573911" cy="243449"/>
            </a:xfrm>
          </p:grpSpPr>
          <p:sp>
            <p:nvSpPr>
              <p:cNvPr id="8" name="Freeform 8"/>
              <p:cNvSpPr/>
              <p:nvPr/>
            </p:nvSpPr>
            <p:spPr>
              <a:xfrm>
                <a:off x="0" y="0"/>
                <a:ext cx="1573911" cy="243449"/>
              </a:xfrm>
              <a:custGeom>
                <a:avLst/>
                <a:gdLst/>
                <a:ahLst/>
                <a:cxnLst/>
                <a:rect l="l" t="t" r="r" b="b"/>
                <a:pathLst>
                  <a:path w="1573911" h="243449">
                    <a:moveTo>
                      <a:pt x="1573911" y="38867"/>
                    </a:moveTo>
                    <a:lnTo>
                      <a:pt x="1573911" y="204582"/>
                    </a:lnTo>
                    <a:cubicBezTo>
                      <a:pt x="1573911" y="214890"/>
                      <a:pt x="1569816" y="224776"/>
                      <a:pt x="1562527" y="232065"/>
                    </a:cubicBezTo>
                    <a:cubicBezTo>
                      <a:pt x="1555238" y="239354"/>
                      <a:pt x="1545352" y="243449"/>
                      <a:pt x="1535044" y="243449"/>
                    </a:cubicBezTo>
                    <a:lnTo>
                      <a:pt x="38867" y="243449"/>
                    </a:lnTo>
                    <a:cubicBezTo>
                      <a:pt x="28559" y="243449"/>
                      <a:pt x="18673" y="239354"/>
                      <a:pt x="11384" y="232065"/>
                    </a:cubicBezTo>
                    <a:cubicBezTo>
                      <a:pt x="4095" y="224776"/>
                      <a:pt x="0" y="214890"/>
                      <a:pt x="0" y="204582"/>
                    </a:cubicBezTo>
                    <a:lnTo>
                      <a:pt x="0" y="38867"/>
                    </a:lnTo>
                    <a:cubicBezTo>
                      <a:pt x="0" y="28559"/>
                      <a:pt x="4095" y="18673"/>
                      <a:pt x="11384" y="11384"/>
                    </a:cubicBezTo>
                    <a:cubicBezTo>
                      <a:pt x="18673" y="4095"/>
                      <a:pt x="28559" y="0"/>
                      <a:pt x="38867" y="0"/>
                    </a:cubicBezTo>
                    <a:lnTo>
                      <a:pt x="1535044" y="0"/>
                    </a:lnTo>
                    <a:cubicBezTo>
                      <a:pt x="1545352" y="0"/>
                      <a:pt x="1555238" y="4095"/>
                      <a:pt x="1562527" y="11384"/>
                    </a:cubicBezTo>
                    <a:cubicBezTo>
                      <a:pt x="1569816" y="18673"/>
                      <a:pt x="1573911" y="28559"/>
                      <a:pt x="1573911" y="38867"/>
                    </a:cubicBezTo>
                    <a:close/>
                  </a:path>
                </a:pathLst>
              </a:custGeom>
              <a:solidFill>
                <a:srgbClr val="174876"/>
              </a:solidFill>
              <a:ln w="9525" cap="rnd">
                <a:solidFill>
                  <a:srgbClr val="000000"/>
                </a:solidFill>
                <a:prstDash val="solid"/>
                <a:round/>
              </a:ln>
            </p:spPr>
          </p:sp>
          <p:sp>
            <p:nvSpPr>
              <p:cNvPr id="9" name="TextBox 9"/>
              <p:cNvSpPr txBox="1"/>
              <p:nvPr/>
            </p:nvSpPr>
            <p:spPr>
              <a:xfrm>
                <a:off x="0" y="-47625"/>
                <a:ext cx="1573911" cy="291074"/>
              </a:xfrm>
              <a:prstGeom prst="rect">
                <a:avLst/>
              </a:prstGeom>
            </p:spPr>
            <p:txBody>
              <a:bodyPr lIns="50800" tIns="50800" rIns="50800" bIns="50800" rtlCol="0" anchor="ctr"/>
              <a:lstStyle/>
              <a:p>
                <a:pPr algn="ctr">
                  <a:lnSpc>
                    <a:spcPts val="2659"/>
                  </a:lnSpc>
                </a:pPr>
                <a:endParaRPr/>
              </a:p>
            </p:txBody>
          </p:sp>
        </p:grpSp>
        <p:sp>
          <p:nvSpPr>
            <p:cNvPr id="10" name="TextBox 10"/>
            <p:cNvSpPr txBox="1"/>
            <p:nvPr/>
          </p:nvSpPr>
          <p:spPr>
            <a:xfrm>
              <a:off x="0" y="310"/>
              <a:ext cx="7967640" cy="1126756"/>
            </a:xfrm>
            <a:prstGeom prst="rect">
              <a:avLst/>
            </a:prstGeom>
          </p:spPr>
          <p:txBody>
            <a:bodyPr lIns="0" tIns="0" rIns="0" bIns="0" rtlCol="0" anchor="t">
              <a:spAutoFit/>
            </a:bodyPr>
            <a:lstStyle/>
            <a:p>
              <a:pPr algn="ctr">
                <a:lnSpc>
                  <a:spcPts val="7102"/>
                </a:lnSpc>
                <a:spcBef>
                  <a:spcPct val="0"/>
                </a:spcBef>
              </a:pPr>
              <a:r>
                <a:rPr lang="en-US" sz="5073" b="1">
                  <a:solidFill>
                    <a:srgbClr val="FFFFFF"/>
                  </a:solidFill>
                  <a:latin typeface="Roboto Bold"/>
                  <a:ea typeface="Roboto Bold"/>
                  <a:cs typeface="Roboto Bold"/>
                  <a:sym typeface="Roboto Bold"/>
                </a:rPr>
                <a:t>Cơ Sở Dữ Liệu</a:t>
              </a:r>
            </a:p>
          </p:txBody>
        </p:sp>
      </p:grpSp>
      <p:sp>
        <p:nvSpPr>
          <p:cNvPr id="11" name="AutoShape 11"/>
          <p:cNvSpPr/>
          <p:nvPr/>
        </p:nvSpPr>
        <p:spPr>
          <a:xfrm>
            <a:off x="13270966" y="5989826"/>
            <a:ext cx="164240" cy="0"/>
          </a:xfrm>
          <a:prstGeom prst="line">
            <a:avLst/>
          </a:prstGeom>
          <a:ln w="9525" cap="rnd">
            <a:solidFill>
              <a:srgbClr val="B8B9BE"/>
            </a:solidFill>
            <a:prstDash val="solid"/>
            <a:headEnd type="diamond" w="lg" len="lg"/>
            <a:tailEnd type="none" w="sm" len="sm"/>
          </a:ln>
        </p:spPr>
      </p:sp>
    </p:spTree>
  </p:cSld>
  <p:clrMapOvr>
    <a:masterClrMapping/>
  </p:clrMapOvr>
  <p:transition spd="slow">
    <p:cover dir="d"/>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174876"/>
        </a:solidFill>
        <a:effectLst/>
      </p:bgPr>
    </p:bg>
    <p:spTree>
      <p:nvGrpSpPr>
        <p:cNvPr id="1" name=""/>
        <p:cNvGrpSpPr/>
        <p:nvPr/>
      </p:nvGrpSpPr>
      <p:grpSpPr>
        <a:xfrm>
          <a:off x="0" y="0"/>
          <a:ext cx="0" cy="0"/>
          <a:chOff x="0" y="0"/>
          <a:chExt cx="0" cy="0"/>
        </a:xfrm>
      </p:grpSpPr>
      <p:grpSp>
        <p:nvGrpSpPr>
          <p:cNvPr id="2" name="Group 2"/>
          <p:cNvGrpSpPr/>
          <p:nvPr/>
        </p:nvGrpSpPr>
        <p:grpSpPr>
          <a:xfrm>
            <a:off x="-225434" y="3495232"/>
            <a:ext cx="8562001" cy="2494309"/>
            <a:chOff x="0" y="0"/>
            <a:chExt cx="2594337" cy="755790"/>
          </a:xfrm>
        </p:grpSpPr>
        <p:sp>
          <p:nvSpPr>
            <p:cNvPr id="3" name="Freeform 3"/>
            <p:cNvSpPr/>
            <p:nvPr/>
          </p:nvSpPr>
          <p:spPr>
            <a:xfrm>
              <a:off x="0" y="0"/>
              <a:ext cx="2594337" cy="755790"/>
            </a:xfrm>
            <a:custGeom>
              <a:avLst/>
              <a:gdLst/>
              <a:ahLst/>
              <a:cxnLst/>
              <a:rect l="l" t="t" r="r" b="b"/>
              <a:pathLst>
                <a:path w="2594337" h="755790">
                  <a:moveTo>
                    <a:pt x="9042" y="0"/>
                  </a:moveTo>
                  <a:lnTo>
                    <a:pt x="2585295" y="0"/>
                  </a:lnTo>
                  <a:cubicBezTo>
                    <a:pt x="2590288" y="0"/>
                    <a:pt x="2594337" y="4048"/>
                    <a:pt x="2594337" y="9042"/>
                  </a:cubicBezTo>
                  <a:lnTo>
                    <a:pt x="2594337" y="746748"/>
                  </a:lnTo>
                  <a:cubicBezTo>
                    <a:pt x="2594337" y="751742"/>
                    <a:pt x="2590288" y="755790"/>
                    <a:pt x="2585295" y="755790"/>
                  </a:cubicBezTo>
                  <a:lnTo>
                    <a:pt x="9042" y="755790"/>
                  </a:lnTo>
                  <a:cubicBezTo>
                    <a:pt x="4048" y="755790"/>
                    <a:pt x="0" y="751742"/>
                    <a:pt x="0" y="746748"/>
                  </a:cubicBezTo>
                  <a:lnTo>
                    <a:pt x="0" y="9042"/>
                  </a:lnTo>
                  <a:cubicBezTo>
                    <a:pt x="0" y="4048"/>
                    <a:pt x="4048" y="0"/>
                    <a:pt x="9042" y="0"/>
                  </a:cubicBezTo>
                  <a:close/>
                </a:path>
              </a:pathLst>
            </a:custGeom>
            <a:solidFill>
              <a:srgbClr val="FFFFFF"/>
            </a:solidFill>
          </p:spPr>
        </p:sp>
        <p:sp>
          <p:nvSpPr>
            <p:cNvPr id="4" name="TextBox 4"/>
            <p:cNvSpPr txBox="1"/>
            <p:nvPr/>
          </p:nvSpPr>
          <p:spPr>
            <a:xfrm>
              <a:off x="0" y="-47625"/>
              <a:ext cx="2594337" cy="803415"/>
            </a:xfrm>
            <a:prstGeom prst="rect">
              <a:avLst/>
            </a:prstGeom>
          </p:spPr>
          <p:txBody>
            <a:bodyPr lIns="44156" tIns="44156" rIns="44156" bIns="44156" rtlCol="0" anchor="ctr"/>
            <a:lstStyle/>
            <a:p>
              <a:pPr algn="ctr">
                <a:lnSpc>
                  <a:spcPts val="2659"/>
                </a:lnSpc>
                <a:spcBef>
                  <a:spcPct val="0"/>
                </a:spcBef>
              </a:pPr>
              <a:r>
                <a:rPr lang="en-US" sz="1899" spc="-284">
                  <a:solidFill>
                    <a:srgbClr val="FFFFFF"/>
                  </a:solidFill>
                  <a:latin typeface="Roboto"/>
                  <a:ea typeface="Roboto"/>
                  <a:cs typeface="Roboto"/>
                  <a:sym typeface="Roboto"/>
                </a:rPr>
                <a:t>dvcxvcxvcxbvfgghfgh</a:t>
              </a:r>
            </a:p>
          </p:txBody>
        </p:sp>
      </p:grpSp>
      <p:sp>
        <p:nvSpPr>
          <p:cNvPr id="5" name="TextBox 5"/>
          <p:cNvSpPr txBox="1"/>
          <p:nvPr/>
        </p:nvSpPr>
        <p:spPr>
          <a:xfrm>
            <a:off x="0" y="4046969"/>
            <a:ext cx="18288000" cy="1965363"/>
          </a:xfrm>
          <a:prstGeom prst="rect">
            <a:avLst/>
          </a:prstGeom>
        </p:spPr>
        <p:txBody>
          <a:bodyPr lIns="0" tIns="0" rIns="0" bIns="0" rtlCol="0" anchor="t">
            <a:spAutoFit/>
          </a:bodyPr>
          <a:lstStyle/>
          <a:p>
            <a:pPr algn="ctr">
              <a:lnSpc>
                <a:spcPts val="16099"/>
              </a:lnSpc>
              <a:spcBef>
                <a:spcPct val="0"/>
              </a:spcBef>
            </a:pPr>
            <a:r>
              <a:rPr lang="en-US" sz="11499" b="1">
                <a:solidFill>
                  <a:srgbClr val="FF8001"/>
                </a:solidFill>
                <a:latin typeface="Roboto Bold"/>
                <a:ea typeface="Roboto Bold"/>
                <a:cs typeface="Roboto Bold"/>
                <a:sym typeface="Roboto Bold"/>
              </a:rPr>
              <a:t>KẾT QUẢ </a:t>
            </a:r>
            <a:r>
              <a:rPr lang="en-US" sz="11499" b="1">
                <a:solidFill>
                  <a:srgbClr val="FFFFFF"/>
                </a:solidFill>
                <a:latin typeface="Roboto Bold"/>
                <a:ea typeface="Roboto Bold"/>
                <a:cs typeface="Roboto Bold"/>
                <a:sym typeface="Roboto Bold"/>
              </a:rPr>
              <a:t>ĐẠT ĐƯỢC</a:t>
            </a:r>
          </a:p>
        </p:txBody>
      </p:sp>
    </p:spTree>
  </p:cSld>
  <p:clrMapOvr>
    <a:masterClrMapping/>
  </p:clrMapOvr>
  <p:transition spd="slow">
    <p:cove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28700" y="1621872"/>
            <a:ext cx="7106932" cy="3997649"/>
          </a:xfrm>
          <a:custGeom>
            <a:avLst/>
            <a:gdLst/>
            <a:ahLst/>
            <a:cxnLst/>
            <a:rect l="l" t="t" r="r" b="b"/>
            <a:pathLst>
              <a:path w="7106932" h="3997649">
                <a:moveTo>
                  <a:pt x="0" y="0"/>
                </a:moveTo>
                <a:lnTo>
                  <a:pt x="7106932" y="0"/>
                </a:lnTo>
                <a:lnTo>
                  <a:pt x="7106932" y="3997650"/>
                </a:lnTo>
                <a:lnTo>
                  <a:pt x="0" y="3997650"/>
                </a:lnTo>
                <a:lnTo>
                  <a:pt x="0" y="0"/>
                </a:lnTo>
                <a:close/>
              </a:path>
            </a:pathLst>
          </a:custGeom>
          <a:blipFill>
            <a:blip r:embed="rId2"/>
            <a:stretch>
              <a:fillRect/>
            </a:stretch>
          </a:blipFill>
          <a:ln w="9525" cap="sq">
            <a:solidFill>
              <a:srgbClr val="000000"/>
            </a:solidFill>
            <a:prstDash val="solid"/>
            <a:miter/>
          </a:ln>
        </p:spPr>
      </p:sp>
      <p:sp>
        <p:nvSpPr>
          <p:cNvPr id="3" name="Freeform 3"/>
          <p:cNvSpPr/>
          <p:nvPr/>
        </p:nvSpPr>
        <p:spPr>
          <a:xfrm>
            <a:off x="10182387" y="1621872"/>
            <a:ext cx="7076913" cy="3980764"/>
          </a:xfrm>
          <a:custGeom>
            <a:avLst/>
            <a:gdLst/>
            <a:ahLst/>
            <a:cxnLst/>
            <a:rect l="l" t="t" r="r" b="b"/>
            <a:pathLst>
              <a:path w="7076913" h="3980764">
                <a:moveTo>
                  <a:pt x="0" y="0"/>
                </a:moveTo>
                <a:lnTo>
                  <a:pt x="7076913" y="0"/>
                </a:lnTo>
                <a:lnTo>
                  <a:pt x="7076913" y="3980764"/>
                </a:lnTo>
                <a:lnTo>
                  <a:pt x="0" y="3980764"/>
                </a:lnTo>
                <a:lnTo>
                  <a:pt x="0" y="0"/>
                </a:lnTo>
                <a:close/>
              </a:path>
            </a:pathLst>
          </a:custGeom>
          <a:blipFill>
            <a:blip r:embed="rId3"/>
            <a:stretch>
              <a:fillRect/>
            </a:stretch>
          </a:blipFill>
          <a:ln w="9525" cap="sq">
            <a:solidFill>
              <a:srgbClr val="000000"/>
            </a:solidFill>
            <a:prstDash val="solid"/>
            <a:miter/>
          </a:ln>
        </p:spPr>
      </p:sp>
      <p:sp>
        <p:nvSpPr>
          <p:cNvPr id="4" name="Freeform 4"/>
          <p:cNvSpPr/>
          <p:nvPr/>
        </p:nvSpPr>
        <p:spPr>
          <a:xfrm>
            <a:off x="1028700" y="331998"/>
            <a:ext cx="3129543" cy="993598"/>
          </a:xfrm>
          <a:custGeom>
            <a:avLst/>
            <a:gdLst/>
            <a:ahLst/>
            <a:cxnLst/>
            <a:rect l="l" t="t" r="r" b="b"/>
            <a:pathLst>
              <a:path w="3129543" h="993598">
                <a:moveTo>
                  <a:pt x="0" y="0"/>
                </a:moveTo>
                <a:lnTo>
                  <a:pt x="3129543" y="0"/>
                </a:lnTo>
                <a:lnTo>
                  <a:pt x="3129543" y="993597"/>
                </a:lnTo>
                <a:lnTo>
                  <a:pt x="0" y="99359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1028700" y="5996891"/>
            <a:ext cx="7106932" cy="3997649"/>
          </a:xfrm>
          <a:custGeom>
            <a:avLst/>
            <a:gdLst/>
            <a:ahLst/>
            <a:cxnLst/>
            <a:rect l="l" t="t" r="r" b="b"/>
            <a:pathLst>
              <a:path w="7106932" h="3997649">
                <a:moveTo>
                  <a:pt x="0" y="0"/>
                </a:moveTo>
                <a:lnTo>
                  <a:pt x="7106932" y="0"/>
                </a:lnTo>
                <a:lnTo>
                  <a:pt x="7106932" y="3997650"/>
                </a:lnTo>
                <a:lnTo>
                  <a:pt x="0" y="3997650"/>
                </a:lnTo>
                <a:lnTo>
                  <a:pt x="0" y="0"/>
                </a:lnTo>
                <a:close/>
              </a:path>
            </a:pathLst>
          </a:custGeom>
          <a:blipFill>
            <a:blip r:embed="rId6"/>
            <a:stretch>
              <a:fillRect/>
            </a:stretch>
          </a:blipFill>
          <a:ln w="9525" cap="sq">
            <a:solidFill>
              <a:srgbClr val="000000"/>
            </a:solidFill>
            <a:prstDash val="solid"/>
            <a:miter/>
          </a:ln>
        </p:spPr>
      </p:sp>
      <p:sp>
        <p:nvSpPr>
          <p:cNvPr id="6" name="Freeform 6"/>
          <p:cNvSpPr/>
          <p:nvPr/>
        </p:nvSpPr>
        <p:spPr>
          <a:xfrm>
            <a:off x="10182387" y="6013777"/>
            <a:ext cx="7076913" cy="3980764"/>
          </a:xfrm>
          <a:custGeom>
            <a:avLst/>
            <a:gdLst/>
            <a:ahLst/>
            <a:cxnLst/>
            <a:rect l="l" t="t" r="r" b="b"/>
            <a:pathLst>
              <a:path w="7076913" h="3980764">
                <a:moveTo>
                  <a:pt x="0" y="0"/>
                </a:moveTo>
                <a:lnTo>
                  <a:pt x="7076913" y="0"/>
                </a:lnTo>
                <a:lnTo>
                  <a:pt x="7076913" y="3980764"/>
                </a:lnTo>
                <a:lnTo>
                  <a:pt x="0" y="3980764"/>
                </a:lnTo>
                <a:lnTo>
                  <a:pt x="0" y="0"/>
                </a:lnTo>
                <a:close/>
              </a:path>
            </a:pathLst>
          </a:custGeom>
          <a:blipFill>
            <a:blip r:embed="rId7"/>
            <a:stretch>
              <a:fillRect/>
            </a:stretch>
          </a:blipFill>
          <a:ln w="9525" cap="sq">
            <a:solidFill>
              <a:srgbClr val="000000"/>
            </a:solidFill>
            <a:prstDash val="solid"/>
            <a:miter/>
          </a:ln>
        </p:spPr>
      </p:sp>
      <p:sp>
        <p:nvSpPr>
          <p:cNvPr id="7" name="TextBox 7"/>
          <p:cNvSpPr txBox="1"/>
          <p:nvPr/>
        </p:nvSpPr>
        <p:spPr>
          <a:xfrm>
            <a:off x="4158243" y="473300"/>
            <a:ext cx="3075931" cy="422290"/>
          </a:xfrm>
          <a:prstGeom prst="rect">
            <a:avLst/>
          </a:prstGeom>
        </p:spPr>
        <p:txBody>
          <a:bodyPr lIns="0" tIns="0" rIns="0" bIns="0" rtlCol="0" anchor="t">
            <a:spAutoFit/>
          </a:bodyPr>
          <a:lstStyle/>
          <a:p>
            <a:pPr algn="ctr">
              <a:lnSpc>
                <a:spcPts val="3499"/>
              </a:lnSpc>
              <a:spcBef>
                <a:spcPct val="0"/>
              </a:spcBef>
            </a:pPr>
            <a:r>
              <a:rPr lang="en-US" sz="2499" b="1">
                <a:solidFill>
                  <a:srgbClr val="174876"/>
                </a:solidFill>
                <a:latin typeface="Roboto Bold"/>
                <a:ea typeface="Roboto Bold"/>
                <a:cs typeface="Roboto Bold"/>
                <a:sym typeface="Roboto Bold"/>
              </a:rPr>
              <a:t> - Giao diện trang chủ</a:t>
            </a:r>
          </a:p>
        </p:txBody>
      </p:sp>
      <p:sp>
        <p:nvSpPr>
          <p:cNvPr id="8" name="TextBox 8"/>
          <p:cNvSpPr txBox="1"/>
          <p:nvPr/>
        </p:nvSpPr>
        <p:spPr>
          <a:xfrm rot="-162720">
            <a:off x="1035415" y="472270"/>
            <a:ext cx="3114532" cy="424403"/>
          </a:xfrm>
          <a:prstGeom prst="rect">
            <a:avLst/>
          </a:prstGeom>
        </p:spPr>
        <p:txBody>
          <a:bodyPr lIns="0" tIns="0" rIns="0" bIns="0" rtlCol="0" anchor="t">
            <a:spAutoFit/>
          </a:bodyPr>
          <a:lstStyle/>
          <a:p>
            <a:pPr algn="ctr">
              <a:lnSpc>
                <a:spcPts val="3499"/>
              </a:lnSpc>
              <a:spcBef>
                <a:spcPct val="0"/>
              </a:spcBef>
            </a:pPr>
            <a:r>
              <a:rPr lang="en-US" sz="2499" b="1">
                <a:solidFill>
                  <a:srgbClr val="FFFFFF"/>
                </a:solidFill>
                <a:latin typeface="Roboto Bold"/>
                <a:ea typeface="Roboto Bold"/>
                <a:cs typeface="Roboto Bold"/>
                <a:sym typeface="Roboto Bold"/>
              </a:rPr>
              <a:t> 👨‍🎓User</a:t>
            </a:r>
          </a:p>
        </p:txBody>
      </p:sp>
    </p:spTree>
  </p:cSld>
  <p:clrMapOvr>
    <a:masterClrMapping/>
  </p:clrMapOvr>
  <p:transition spd="slow">
    <p:cove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28700" y="331998"/>
            <a:ext cx="3129543" cy="993598"/>
          </a:xfrm>
          <a:custGeom>
            <a:avLst/>
            <a:gdLst/>
            <a:ahLst/>
            <a:cxnLst/>
            <a:rect l="l" t="t" r="r" b="b"/>
            <a:pathLst>
              <a:path w="3129543" h="993598">
                <a:moveTo>
                  <a:pt x="0" y="0"/>
                </a:moveTo>
                <a:lnTo>
                  <a:pt x="3129543" y="0"/>
                </a:lnTo>
                <a:lnTo>
                  <a:pt x="3129543" y="993597"/>
                </a:lnTo>
                <a:lnTo>
                  <a:pt x="0" y="9935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029372" y="1621872"/>
            <a:ext cx="7061904" cy="3972321"/>
          </a:xfrm>
          <a:custGeom>
            <a:avLst/>
            <a:gdLst/>
            <a:ahLst/>
            <a:cxnLst/>
            <a:rect l="l" t="t" r="r" b="b"/>
            <a:pathLst>
              <a:path w="7061904" h="3972321">
                <a:moveTo>
                  <a:pt x="0" y="0"/>
                </a:moveTo>
                <a:lnTo>
                  <a:pt x="7061904" y="0"/>
                </a:lnTo>
                <a:lnTo>
                  <a:pt x="7061904" y="3972321"/>
                </a:lnTo>
                <a:lnTo>
                  <a:pt x="0" y="3972321"/>
                </a:lnTo>
                <a:lnTo>
                  <a:pt x="0" y="0"/>
                </a:lnTo>
                <a:close/>
              </a:path>
            </a:pathLst>
          </a:custGeom>
          <a:blipFill>
            <a:blip r:embed="rId4"/>
            <a:stretch>
              <a:fillRect/>
            </a:stretch>
          </a:blipFill>
          <a:ln w="9525" cap="sq">
            <a:solidFill>
              <a:srgbClr val="000000"/>
            </a:solidFill>
            <a:prstDash val="solid"/>
            <a:miter/>
          </a:ln>
        </p:spPr>
      </p:sp>
      <p:sp>
        <p:nvSpPr>
          <p:cNvPr id="4" name="Freeform 4"/>
          <p:cNvSpPr/>
          <p:nvPr/>
        </p:nvSpPr>
        <p:spPr>
          <a:xfrm>
            <a:off x="10182387" y="1621872"/>
            <a:ext cx="7016876" cy="3946993"/>
          </a:xfrm>
          <a:custGeom>
            <a:avLst/>
            <a:gdLst/>
            <a:ahLst/>
            <a:cxnLst/>
            <a:rect l="l" t="t" r="r" b="b"/>
            <a:pathLst>
              <a:path w="7016876" h="3946993">
                <a:moveTo>
                  <a:pt x="0" y="0"/>
                </a:moveTo>
                <a:lnTo>
                  <a:pt x="7016876" y="0"/>
                </a:lnTo>
                <a:lnTo>
                  <a:pt x="7016876" y="3946993"/>
                </a:lnTo>
                <a:lnTo>
                  <a:pt x="0" y="3946993"/>
                </a:lnTo>
                <a:lnTo>
                  <a:pt x="0" y="0"/>
                </a:lnTo>
                <a:close/>
              </a:path>
            </a:pathLst>
          </a:custGeom>
          <a:blipFill>
            <a:blip r:embed="rId5"/>
            <a:stretch>
              <a:fillRect/>
            </a:stretch>
          </a:blipFill>
          <a:ln w="9525" cap="sq">
            <a:solidFill>
              <a:srgbClr val="000000"/>
            </a:solidFill>
            <a:prstDash val="solid"/>
            <a:miter/>
          </a:ln>
        </p:spPr>
      </p:sp>
      <p:sp>
        <p:nvSpPr>
          <p:cNvPr id="5" name="Freeform 5"/>
          <p:cNvSpPr/>
          <p:nvPr/>
        </p:nvSpPr>
        <p:spPr>
          <a:xfrm>
            <a:off x="1029372" y="6013777"/>
            <a:ext cx="7061904" cy="3972321"/>
          </a:xfrm>
          <a:custGeom>
            <a:avLst/>
            <a:gdLst/>
            <a:ahLst/>
            <a:cxnLst/>
            <a:rect l="l" t="t" r="r" b="b"/>
            <a:pathLst>
              <a:path w="7061904" h="3972321">
                <a:moveTo>
                  <a:pt x="0" y="0"/>
                </a:moveTo>
                <a:lnTo>
                  <a:pt x="7061904" y="0"/>
                </a:lnTo>
                <a:lnTo>
                  <a:pt x="7061904" y="3972321"/>
                </a:lnTo>
                <a:lnTo>
                  <a:pt x="0" y="3972321"/>
                </a:lnTo>
                <a:lnTo>
                  <a:pt x="0" y="0"/>
                </a:lnTo>
                <a:close/>
              </a:path>
            </a:pathLst>
          </a:custGeom>
          <a:blipFill>
            <a:blip r:embed="rId6"/>
            <a:stretch>
              <a:fillRect/>
            </a:stretch>
          </a:blipFill>
          <a:ln w="9525" cap="sq">
            <a:solidFill>
              <a:srgbClr val="000000"/>
            </a:solidFill>
            <a:prstDash val="solid"/>
            <a:miter/>
          </a:ln>
        </p:spPr>
      </p:sp>
      <p:sp>
        <p:nvSpPr>
          <p:cNvPr id="6" name="Freeform 6"/>
          <p:cNvSpPr/>
          <p:nvPr/>
        </p:nvSpPr>
        <p:spPr>
          <a:xfrm>
            <a:off x="10196724" y="6013777"/>
            <a:ext cx="7062576" cy="3972699"/>
          </a:xfrm>
          <a:custGeom>
            <a:avLst/>
            <a:gdLst/>
            <a:ahLst/>
            <a:cxnLst/>
            <a:rect l="l" t="t" r="r" b="b"/>
            <a:pathLst>
              <a:path w="7062576" h="3972699">
                <a:moveTo>
                  <a:pt x="0" y="0"/>
                </a:moveTo>
                <a:lnTo>
                  <a:pt x="7062576" y="0"/>
                </a:lnTo>
                <a:lnTo>
                  <a:pt x="7062576" y="3972699"/>
                </a:lnTo>
                <a:lnTo>
                  <a:pt x="0" y="3972699"/>
                </a:lnTo>
                <a:lnTo>
                  <a:pt x="0" y="0"/>
                </a:lnTo>
                <a:close/>
              </a:path>
            </a:pathLst>
          </a:custGeom>
          <a:blipFill>
            <a:blip r:embed="rId7"/>
            <a:stretch>
              <a:fillRect/>
            </a:stretch>
          </a:blipFill>
        </p:spPr>
      </p:sp>
      <p:sp>
        <p:nvSpPr>
          <p:cNvPr id="7" name="TextBox 7"/>
          <p:cNvSpPr txBox="1"/>
          <p:nvPr/>
        </p:nvSpPr>
        <p:spPr>
          <a:xfrm>
            <a:off x="4158243" y="473300"/>
            <a:ext cx="3238227" cy="422290"/>
          </a:xfrm>
          <a:prstGeom prst="rect">
            <a:avLst/>
          </a:prstGeom>
        </p:spPr>
        <p:txBody>
          <a:bodyPr lIns="0" tIns="0" rIns="0" bIns="0" rtlCol="0" anchor="t">
            <a:spAutoFit/>
          </a:bodyPr>
          <a:lstStyle/>
          <a:p>
            <a:pPr algn="ctr">
              <a:lnSpc>
                <a:spcPts val="3499"/>
              </a:lnSpc>
              <a:spcBef>
                <a:spcPct val="0"/>
              </a:spcBef>
            </a:pPr>
            <a:r>
              <a:rPr lang="en-US" sz="2499" b="1">
                <a:solidFill>
                  <a:srgbClr val="174876"/>
                </a:solidFill>
                <a:latin typeface="Roboto Bold"/>
                <a:ea typeface="Roboto Bold"/>
                <a:cs typeface="Roboto Bold"/>
                <a:sym typeface="Roboto Bold"/>
              </a:rPr>
              <a:t> - Giao diện Ngành học</a:t>
            </a:r>
          </a:p>
        </p:txBody>
      </p:sp>
      <p:sp>
        <p:nvSpPr>
          <p:cNvPr id="8" name="TextBox 8"/>
          <p:cNvSpPr txBox="1"/>
          <p:nvPr/>
        </p:nvSpPr>
        <p:spPr>
          <a:xfrm rot="-162720">
            <a:off x="1035415" y="472270"/>
            <a:ext cx="3114532" cy="424403"/>
          </a:xfrm>
          <a:prstGeom prst="rect">
            <a:avLst/>
          </a:prstGeom>
        </p:spPr>
        <p:txBody>
          <a:bodyPr lIns="0" tIns="0" rIns="0" bIns="0" rtlCol="0" anchor="t">
            <a:spAutoFit/>
          </a:bodyPr>
          <a:lstStyle/>
          <a:p>
            <a:pPr algn="ctr">
              <a:lnSpc>
                <a:spcPts val="3499"/>
              </a:lnSpc>
              <a:spcBef>
                <a:spcPct val="0"/>
              </a:spcBef>
            </a:pPr>
            <a:r>
              <a:rPr lang="en-US" sz="2499" b="1">
                <a:solidFill>
                  <a:srgbClr val="FFFFFF"/>
                </a:solidFill>
                <a:latin typeface="Roboto Bold"/>
                <a:ea typeface="Roboto Bold"/>
                <a:cs typeface="Roboto Bold"/>
                <a:sym typeface="Roboto Bold"/>
              </a:rPr>
              <a:t> 👨‍🎓User</a:t>
            </a:r>
          </a:p>
        </p:txBody>
      </p:sp>
    </p:spTree>
  </p:cSld>
  <p:clrMapOvr>
    <a:masterClrMapping/>
  </p:clrMapOvr>
  <p:transition spd="slow">
    <p:cove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28700" y="331998"/>
            <a:ext cx="3129543" cy="993598"/>
          </a:xfrm>
          <a:custGeom>
            <a:avLst/>
            <a:gdLst/>
            <a:ahLst/>
            <a:cxnLst/>
            <a:rect l="l" t="t" r="r" b="b"/>
            <a:pathLst>
              <a:path w="3129543" h="993598">
                <a:moveTo>
                  <a:pt x="0" y="0"/>
                </a:moveTo>
                <a:lnTo>
                  <a:pt x="3129543" y="0"/>
                </a:lnTo>
                <a:lnTo>
                  <a:pt x="3129543" y="993597"/>
                </a:lnTo>
                <a:lnTo>
                  <a:pt x="0" y="9935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028700" y="3180652"/>
            <a:ext cx="7704560" cy="4333815"/>
          </a:xfrm>
          <a:custGeom>
            <a:avLst/>
            <a:gdLst/>
            <a:ahLst/>
            <a:cxnLst/>
            <a:rect l="l" t="t" r="r" b="b"/>
            <a:pathLst>
              <a:path w="7704560" h="4333815">
                <a:moveTo>
                  <a:pt x="0" y="0"/>
                </a:moveTo>
                <a:lnTo>
                  <a:pt x="7704560" y="0"/>
                </a:lnTo>
                <a:lnTo>
                  <a:pt x="7704560" y="4333815"/>
                </a:lnTo>
                <a:lnTo>
                  <a:pt x="0" y="4333815"/>
                </a:lnTo>
                <a:lnTo>
                  <a:pt x="0" y="0"/>
                </a:lnTo>
                <a:close/>
              </a:path>
            </a:pathLst>
          </a:custGeom>
          <a:blipFill>
            <a:blip r:embed="rId4"/>
            <a:stretch>
              <a:fillRect/>
            </a:stretch>
          </a:blipFill>
          <a:ln w="9525" cap="sq">
            <a:solidFill>
              <a:srgbClr val="000000"/>
            </a:solidFill>
            <a:prstDash val="solid"/>
            <a:miter/>
          </a:ln>
        </p:spPr>
      </p:sp>
      <p:sp>
        <p:nvSpPr>
          <p:cNvPr id="4" name="Freeform 4"/>
          <p:cNvSpPr/>
          <p:nvPr/>
        </p:nvSpPr>
        <p:spPr>
          <a:xfrm>
            <a:off x="9645171" y="3231519"/>
            <a:ext cx="7614129" cy="4282948"/>
          </a:xfrm>
          <a:custGeom>
            <a:avLst/>
            <a:gdLst/>
            <a:ahLst/>
            <a:cxnLst/>
            <a:rect l="l" t="t" r="r" b="b"/>
            <a:pathLst>
              <a:path w="7614129" h="4282948">
                <a:moveTo>
                  <a:pt x="0" y="0"/>
                </a:moveTo>
                <a:lnTo>
                  <a:pt x="7614129" y="0"/>
                </a:lnTo>
                <a:lnTo>
                  <a:pt x="7614129" y="4282948"/>
                </a:lnTo>
                <a:lnTo>
                  <a:pt x="0" y="4282948"/>
                </a:lnTo>
                <a:lnTo>
                  <a:pt x="0" y="0"/>
                </a:lnTo>
                <a:close/>
              </a:path>
            </a:pathLst>
          </a:custGeom>
          <a:blipFill>
            <a:blip r:embed="rId5"/>
            <a:stretch>
              <a:fillRect/>
            </a:stretch>
          </a:blipFill>
          <a:ln w="9525" cap="sq">
            <a:solidFill>
              <a:srgbClr val="000000"/>
            </a:solidFill>
            <a:prstDash val="solid"/>
            <a:miter/>
          </a:ln>
        </p:spPr>
      </p:sp>
      <p:sp>
        <p:nvSpPr>
          <p:cNvPr id="5" name="TextBox 5"/>
          <p:cNvSpPr txBox="1"/>
          <p:nvPr/>
        </p:nvSpPr>
        <p:spPr>
          <a:xfrm>
            <a:off x="4158243" y="473300"/>
            <a:ext cx="4473443" cy="422290"/>
          </a:xfrm>
          <a:prstGeom prst="rect">
            <a:avLst/>
          </a:prstGeom>
        </p:spPr>
        <p:txBody>
          <a:bodyPr lIns="0" tIns="0" rIns="0" bIns="0" rtlCol="0" anchor="t">
            <a:spAutoFit/>
          </a:bodyPr>
          <a:lstStyle/>
          <a:p>
            <a:pPr algn="ctr">
              <a:lnSpc>
                <a:spcPts val="3499"/>
              </a:lnSpc>
              <a:spcBef>
                <a:spcPct val="0"/>
              </a:spcBef>
            </a:pPr>
            <a:r>
              <a:rPr lang="en-US" sz="2499" b="1">
                <a:solidFill>
                  <a:srgbClr val="174876"/>
                </a:solidFill>
                <a:latin typeface="Roboto Bold"/>
                <a:ea typeface="Roboto Bold"/>
                <a:cs typeface="Roboto Bold"/>
                <a:sym typeface="Roboto Bold"/>
              </a:rPr>
              <a:t> - Giao diện Thông tin xét tuyển</a:t>
            </a:r>
          </a:p>
        </p:txBody>
      </p:sp>
      <p:sp>
        <p:nvSpPr>
          <p:cNvPr id="6" name="TextBox 6"/>
          <p:cNvSpPr txBox="1"/>
          <p:nvPr/>
        </p:nvSpPr>
        <p:spPr>
          <a:xfrm rot="-162720">
            <a:off x="1035415" y="472270"/>
            <a:ext cx="3114532" cy="424403"/>
          </a:xfrm>
          <a:prstGeom prst="rect">
            <a:avLst/>
          </a:prstGeom>
        </p:spPr>
        <p:txBody>
          <a:bodyPr lIns="0" tIns="0" rIns="0" bIns="0" rtlCol="0" anchor="t">
            <a:spAutoFit/>
          </a:bodyPr>
          <a:lstStyle/>
          <a:p>
            <a:pPr algn="ctr">
              <a:lnSpc>
                <a:spcPts val="3499"/>
              </a:lnSpc>
              <a:spcBef>
                <a:spcPct val="0"/>
              </a:spcBef>
            </a:pPr>
            <a:r>
              <a:rPr lang="en-US" sz="2499" b="1">
                <a:solidFill>
                  <a:srgbClr val="FFFFFF"/>
                </a:solidFill>
                <a:latin typeface="Roboto Bold"/>
                <a:ea typeface="Roboto Bold"/>
                <a:cs typeface="Roboto Bold"/>
                <a:sym typeface="Roboto Bold"/>
              </a:rPr>
              <a:t> 👨‍🎓User</a:t>
            </a:r>
          </a:p>
        </p:txBody>
      </p:sp>
    </p:spTree>
  </p:cSld>
  <p:clrMapOvr>
    <a:masterClrMapping/>
  </p:clrMapOvr>
  <p:transition spd="slow">
    <p:cove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28700" y="331998"/>
            <a:ext cx="3129543" cy="993598"/>
          </a:xfrm>
          <a:custGeom>
            <a:avLst/>
            <a:gdLst/>
            <a:ahLst/>
            <a:cxnLst/>
            <a:rect l="l" t="t" r="r" b="b"/>
            <a:pathLst>
              <a:path w="3129543" h="993598">
                <a:moveTo>
                  <a:pt x="0" y="0"/>
                </a:moveTo>
                <a:lnTo>
                  <a:pt x="3129543" y="0"/>
                </a:lnTo>
                <a:lnTo>
                  <a:pt x="3129543" y="993597"/>
                </a:lnTo>
                <a:lnTo>
                  <a:pt x="0" y="9935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077640" y="1643168"/>
            <a:ext cx="6965369" cy="3925697"/>
          </a:xfrm>
          <a:custGeom>
            <a:avLst/>
            <a:gdLst/>
            <a:ahLst/>
            <a:cxnLst/>
            <a:rect l="l" t="t" r="r" b="b"/>
            <a:pathLst>
              <a:path w="6965369" h="3925697">
                <a:moveTo>
                  <a:pt x="0" y="0"/>
                </a:moveTo>
                <a:lnTo>
                  <a:pt x="6965369" y="0"/>
                </a:lnTo>
                <a:lnTo>
                  <a:pt x="6965369" y="3925697"/>
                </a:lnTo>
                <a:lnTo>
                  <a:pt x="0" y="3925697"/>
                </a:lnTo>
                <a:lnTo>
                  <a:pt x="0" y="0"/>
                </a:lnTo>
                <a:close/>
              </a:path>
            </a:pathLst>
          </a:custGeom>
          <a:blipFill>
            <a:blip r:embed="rId4"/>
            <a:stretch>
              <a:fillRect r="-195"/>
            </a:stretch>
          </a:blipFill>
          <a:ln w="9525" cap="sq">
            <a:solidFill>
              <a:srgbClr val="000000"/>
            </a:solidFill>
            <a:prstDash val="solid"/>
            <a:miter/>
          </a:ln>
        </p:spPr>
      </p:sp>
      <p:sp>
        <p:nvSpPr>
          <p:cNvPr id="4" name="Freeform 4"/>
          <p:cNvSpPr/>
          <p:nvPr/>
        </p:nvSpPr>
        <p:spPr>
          <a:xfrm>
            <a:off x="10196724" y="1650845"/>
            <a:ext cx="6965369" cy="3918020"/>
          </a:xfrm>
          <a:custGeom>
            <a:avLst/>
            <a:gdLst/>
            <a:ahLst/>
            <a:cxnLst/>
            <a:rect l="l" t="t" r="r" b="b"/>
            <a:pathLst>
              <a:path w="6965369" h="3918020">
                <a:moveTo>
                  <a:pt x="0" y="0"/>
                </a:moveTo>
                <a:lnTo>
                  <a:pt x="6965369" y="0"/>
                </a:lnTo>
                <a:lnTo>
                  <a:pt x="6965369" y="3918020"/>
                </a:lnTo>
                <a:lnTo>
                  <a:pt x="0" y="3918020"/>
                </a:lnTo>
                <a:lnTo>
                  <a:pt x="0" y="0"/>
                </a:lnTo>
                <a:close/>
              </a:path>
            </a:pathLst>
          </a:custGeom>
          <a:blipFill>
            <a:blip r:embed="rId5"/>
            <a:stretch>
              <a:fillRect/>
            </a:stretch>
          </a:blipFill>
          <a:ln w="9525" cap="sq">
            <a:solidFill>
              <a:srgbClr val="000000"/>
            </a:solidFill>
            <a:prstDash val="solid"/>
            <a:miter/>
          </a:ln>
        </p:spPr>
      </p:sp>
      <p:sp>
        <p:nvSpPr>
          <p:cNvPr id="5" name="Freeform 5"/>
          <p:cNvSpPr/>
          <p:nvPr/>
        </p:nvSpPr>
        <p:spPr>
          <a:xfrm>
            <a:off x="1028700" y="6068456"/>
            <a:ext cx="6965369" cy="3918020"/>
          </a:xfrm>
          <a:custGeom>
            <a:avLst/>
            <a:gdLst/>
            <a:ahLst/>
            <a:cxnLst/>
            <a:rect l="l" t="t" r="r" b="b"/>
            <a:pathLst>
              <a:path w="6965369" h="3918020">
                <a:moveTo>
                  <a:pt x="0" y="0"/>
                </a:moveTo>
                <a:lnTo>
                  <a:pt x="6965369" y="0"/>
                </a:lnTo>
                <a:lnTo>
                  <a:pt x="6965369" y="3918020"/>
                </a:lnTo>
                <a:lnTo>
                  <a:pt x="0" y="3918020"/>
                </a:lnTo>
                <a:lnTo>
                  <a:pt x="0" y="0"/>
                </a:lnTo>
                <a:close/>
              </a:path>
            </a:pathLst>
          </a:custGeom>
          <a:blipFill>
            <a:blip r:embed="rId6"/>
            <a:stretch>
              <a:fillRect/>
            </a:stretch>
          </a:blipFill>
          <a:ln w="9525" cap="sq">
            <a:solidFill>
              <a:srgbClr val="000000"/>
            </a:solidFill>
            <a:prstDash val="solid"/>
            <a:miter/>
          </a:ln>
        </p:spPr>
      </p:sp>
      <p:sp>
        <p:nvSpPr>
          <p:cNvPr id="6" name="Freeform 6"/>
          <p:cNvSpPr/>
          <p:nvPr/>
        </p:nvSpPr>
        <p:spPr>
          <a:xfrm>
            <a:off x="10196724" y="6088119"/>
            <a:ext cx="6930413" cy="3898357"/>
          </a:xfrm>
          <a:custGeom>
            <a:avLst/>
            <a:gdLst/>
            <a:ahLst/>
            <a:cxnLst/>
            <a:rect l="l" t="t" r="r" b="b"/>
            <a:pathLst>
              <a:path w="6930413" h="3898357">
                <a:moveTo>
                  <a:pt x="0" y="0"/>
                </a:moveTo>
                <a:lnTo>
                  <a:pt x="6930412" y="0"/>
                </a:lnTo>
                <a:lnTo>
                  <a:pt x="6930412" y="3898357"/>
                </a:lnTo>
                <a:lnTo>
                  <a:pt x="0" y="3898357"/>
                </a:lnTo>
                <a:lnTo>
                  <a:pt x="0" y="0"/>
                </a:lnTo>
                <a:close/>
              </a:path>
            </a:pathLst>
          </a:custGeom>
          <a:blipFill>
            <a:blip r:embed="rId7"/>
            <a:stretch>
              <a:fillRect/>
            </a:stretch>
          </a:blipFill>
          <a:ln w="9525" cap="sq">
            <a:solidFill>
              <a:srgbClr val="000000"/>
            </a:solidFill>
            <a:prstDash val="solid"/>
            <a:miter/>
          </a:ln>
        </p:spPr>
      </p:sp>
      <p:sp>
        <p:nvSpPr>
          <p:cNvPr id="7" name="TextBox 7"/>
          <p:cNvSpPr txBox="1"/>
          <p:nvPr/>
        </p:nvSpPr>
        <p:spPr>
          <a:xfrm>
            <a:off x="4158243" y="473300"/>
            <a:ext cx="2794316" cy="422290"/>
          </a:xfrm>
          <a:prstGeom prst="rect">
            <a:avLst/>
          </a:prstGeom>
        </p:spPr>
        <p:txBody>
          <a:bodyPr lIns="0" tIns="0" rIns="0" bIns="0" rtlCol="0" anchor="t">
            <a:spAutoFit/>
          </a:bodyPr>
          <a:lstStyle/>
          <a:p>
            <a:pPr algn="ctr">
              <a:lnSpc>
                <a:spcPts val="3499"/>
              </a:lnSpc>
              <a:spcBef>
                <a:spcPct val="0"/>
              </a:spcBef>
            </a:pPr>
            <a:r>
              <a:rPr lang="en-US" sz="2499" b="1">
                <a:solidFill>
                  <a:srgbClr val="174876"/>
                </a:solidFill>
                <a:latin typeface="Roboto Bold"/>
                <a:ea typeface="Roboto Bold"/>
                <a:cs typeface="Roboto Bold"/>
                <a:sym typeface="Roboto Bold"/>
              </a:rPr>
              <a:t> - Giao diện Bài viết</a:t>
            </a:r>
          </a:p>
        </p:txBody>
      </p:sp>
      <p:sp>
        <p:nvSpPr>
          <p:cNvPr id="8" name="TextBox 8"/>
          <p:cNvSpPr txBox="1"/>
          <p:nvPr/>
        </p:nvSpPr>
        <p:spPr>
          <a:xfrm rot="-162720">
            <a:off x="1035415" y="472270"/>
            <a:ext cx="3114532" cy="424403"/>
          </a:xfrm>
          <a:prstGeom prst="rect">
            <a:avLst/>
          </a:prstGeom>
        </p:spPr>
        <p:txBody>
          <a:bodyPr lIns="0" tIns="0" rIns="0" bIns="0" rtlCol="0" anchor="t">
            <a:spAutoFit/>
          </a:bodyPr>
          <a:lstStyle/>
          <a:p>
            <a:pPr algn="ctr">
              <a:lnSpc>
                <a:spcPts val="3499"/>
              </a:lnSpc>
              <a:spcBef>
                <a:spcPct val="0"/>
              </a:spcBef>
            </a:pPr>
            <a:r>
              <a:rPr lang="en-US" sz="2499" b="1">
                <a:solidFill>
                  <a:srgbClr val="FFFFFF"/>
                </a:solidFill>
                <a:latin typeface="Roboto Bold"/>
                <a:ea typeface="Roboto Bold"/>
                <a:cs typeface="Roboto Bold"/>
                <a:sym typeface="Roboto Bold"/>
              </a:rPr>
              <a:t> 👨‍🎓User</a:t>
            </a:r>
          </a:p>
        </p:txBody>
      </p:sp>
    </p:spTree>
  </p:cSld>
  <p:clrMapOvr>
    <a:masterClrMapping/>
  </p:clrMapOvr>
  <p:transition spd="slow">
    <p:cove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28700" y="331998"/>
            <a:ext cx="3129543" cy="993598"/>
          </a:xfrm>
          <a:custGeom>
            <a:avLst/>
            <a:gdLst/>
            <a:ahLst/>
            <a:cxnLst/>
            <a:rect l="l" t="t" r="r" b="b"/>
            <a:pathLst>
              <a:path w="3129543" h="993598">
                <a:moveTo>
                  <a:pt x="0" y="0"/>
                </a:moveTo>
                <a:lnTo>
                  <a:pt x="3129543" y="0"/>
                </a:lnTo>
                <a:lnTo>
                  <a:pt x="3129543" y="993597"/>
                </a:lnTo>
                <a:lnTo>
                  <a:pt x="0" y="9935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2661085" y="1965021"/>
            <a:ext cx="12965829" cy="7293279"/>
          </a:xfrm>
          <a:custGeom>
            <a:avLst/>
            <a:gdLst/>
            <a:ahLst/>
            <a:cxnLst/>
            <a:rect l="l" t="t" r="r" b="b"/>
            <a:pathLst>
              <a:path w="12965829" h="7293279">
                <a:moveTo>
                  <a:pt x="0" y="0"/>
                </a:moveTo>
                <a:lnTo>
                  <a:pt x="12965830" y="0"/>
                </a:lnTo>
                <a:lnTo>
                  <a:pt x="12965830" y="7293279"/>
                </a:lnTo>
                <a:lnTo>
                  <a:pt x="0" y="7293279"/>
                </a:lnTo>
                <a:lnTo>
                  <a:pt x="0" y="0"/>
                </a:lnTo>
                <a:close/>
              </a:path>
            </a:pathLst>
          </a:custGeom>
          <a:blipFill>
            <a:blip r:embed="rId4"/>
            <a:stretch>
              <a:fillRect/>
            </a:stretch>
          </a:blipFill>
          <a:ln w="9525" cap="sq">
            <a:solidFill>
              <a:srgbClr val="000000"/>
            </a:solidFill>
            <a:prstDash val="solid"/>
            <a:miter/>
          </a:ln>
        </p:spPr>
      </p:sp>
      <p:sp>
        <p:nvSpPr>
          <p:cNvPr id="4" name="TextBox 4"/>
          <p:cNvSpPr txBox="1"/>
          <p:nvPr/>
        </p:nvSpPr>
        <p:spPr>
          <a:xfrm>
            <a:off x="4158243" y="473300"/>
            <a:ext cx="4985757" cy="422290"/>
          </a:xfrm>
          <a:prstGeom prst="rect">
            <a:avLst/>
          </a:prstGeom>
        </p:spPr>
        <p:txBody>
          <a:bodyPr lIns="0" tIns="0" rIns="0" bIns="0" rtlCol="0" anchor="t">
            <a:spAutoFit/>
          </a:bodyPr>
          <a:lstStyle/>
          <a:p>
            <a:pPr algn="ctr">
              <a:lnSpc>
                <a:spcPts val="3499"/>
              </a:lnSpc>
              <a:spcBef>
                <a:spcPct val="0"/>
              </a:spcBef>
            </a:pPr>
            <a:r>
              <a:rPr lang="en-US" sz="2499" b="1">
                <a:solidFill>
                  <a:srgbClr val="174876"/>
                </a:solidFill>
                <a:latin typeface="Roboto Bold"/>
                <a:ea typeface="Roboto Bold"/>
                <a:cs typeface="Roboto Bold"/>
                <a:sym typeface="Roboto Bold"/>
              </a:rPr>
              <a:t> - Giao diện Chat với tư vấn viên AI</a:t>
            </a:r>
          </a:p>
        </p:txBody>
      </p:sp>
      <p:sp>
        <p:nvSpPr>
          <p:cNvPr id="5" name="TextBox 5"/>
          <p:cNvSpPr txBox="1"/>
          <p:nvPr/>
        </p:nvSpPr>
        <p:spPr>
          <a:xfrm rot="-162720">
            <a:off x="1035415" y="472270"/>
            <a:ext cx="3114532" cy="424403"/>
          </a:xfrm>
          <a:prstGeom prst="rect">
            <a:avLst/>
          </a:prstGeom>
        </p:spPr>
        <p:txBody>
          <a:bodyPr lIns="0" tIns="0" rIns="0" bIns="0" rtlCol="0" anchor="t">
            <a:spAutoFit/>
          </a:bodyPr>
          <a:lstStyle/>
          <a:p>
            <a:pPr algn="ctr">
              <a:lnSpc>
                <a:spcPts val="3499"/>
              </a:lnSpc>
              <a:spcBef>
                <a:spcPct val="0"/>
              </a:spcBef>
            </a:pPr>
            <a:r>
              <a:rPr lang="en-US" sz="2499" b="1">
                <a:solidFill>
                  <a:srgbClr val="FFFFFF"/>
                </a:solidFill>
                <a:latin typeface="Roboto Bold"/>
                <a:ea typeface="Roboto Bold"/>
                <a:cs typeface="Roboto Bold"/>
                <a:sym typeface="Roboto Bold"/>
              </a:rPr>
              <a:t> 👨‍🎓User</a:t>
            </a:r>
          </a:p>
        </p:txBody>
      </p:sp>
    </p:spTree>
  </p:cSld>
  <p:clrMapOvr>
    <a:masterClrMapping/>
  </p:clrMapOvr>
  <p:transition spd="slow">
    <p:cove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28700" y="331998"/>
            <a:ext cx="3129543" cy="993598"/>
          </a:xfrm>
          <a:custGeom>
            <a:avLst/>
            <a:gdLst/>
            <a:ahLst/>
            <a:cxnLst/>
            <a:rect l="l" t="t" r="r" b="b"/>
            <a:pathLst>
              <a:path w="3129543" h="993598">
                <a:moveTo>
                  <a:pt x="0" y="0"/>
                </a:moveTo>
                <a:lnTo>
                  <a:pt x="3129543" y="0"/>
                </a:lnTo>
                <a:lnTo>
                  <a:pt x="3129543" y="993597"/>
                </a:lnTo>
                <a:lnTo>
                  <a:pt x="0" y="9935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029372" y="3231519"/>
            <a:ext cx="7704560" cy="4333815"/>
          </a:xfrm>
          <a:custGeom>
            <a:avLst/>
            <a:gdLst/>
            <a:ahLst/>
            <a:cxnLst/>
            <a:rect l="l" t="t" r="r" b="b"/>
            <a:pathLst>
              <a:path w="7704560" h="4333815">
                <a:moveTo>
                  <a:pt x="0" y="0"/>
                </a:moveTo>
                <a:lnTo>
                  <a:pt x="7704561" y="0"/>
                </a:lnTo>
                <a:lnTo>
                  <a:pt x="7704561" y="4333815"/>
                </a:lnTo>
                <a:lnTo>
                  <a:pt x="0" y="4333815"/>
                </a:lnTo>
                <a:lnTo>
                  <a:pt x="0" y="0"/>
                </a:lnTo>
                <a:close/>
              </a:path>
            </a:pathLst>
          </a:custGeom>
          <a:blipFill>
            <a:blip r:embed="rId4"/>
            <a:stretch>
              <a:fillRect/>
            </a:stretch>
          </a:blipFill>
          <a:ln w="9525" cap="sq">
            <a:solidFill>
              <a:srgbClr val="000000"/>
            </a:solidFill>
            <a:prstDash val="solid"/>
            <a:miter/>
          </a:ln>
        </p:spPr>
      </p:sp>
      <p:sp>
        <p:nvSpPr>
          <p:cNvPr id="4" name="Freeform 4"/>
          <p:cNvSpPr/>
          <p:nvPr/>
        </p:nvSpPr>
        <p:spPr>
          <a:xfrm>
            <a:off x="9645171" y="3231519"/>
            <a:ext cx="7614129" cy="4282948"/>
          </a:xfrm>
          <a:custGeom>
            <a:avLst/>
            <a:gdLst/>
            <a:ahLst/>
            <a:cxnLst/>
            <a:rect l="l" t="t" r="r" b="b"/>
            <a:pathLst>
              <a:path w="7614129" h="4282948">
                <a:moveTo>
                  <a:pt x="0" y="0"/>
                </a:moveTo>
                <a:lnTo>
                  <a:pt x="7614129" y="0"/>
                </a:lnTo>
                <a:lnTo>
                  <a:pt x="7614129" y="4282948"/>
                </a:lnTo>
                <a:lnTo>
                  <a:pt x="0" y="4282948"/>
                </a:lnTo>
                <a:lnTo>
                  <a:pt x="0" y="0"/>
                </a:lnTo>
                <a:close/>
              </a:path>
            </a:pathLst>
          </a:custGeom>
          <a:blipFill>
            <a:blip r:embed="rId5"/>
            <a:stretch>
              <a:fillRect/>
            </a:stretch>
          </a:blipFill>
          <a:ln w="9525" cap="sq">
            <a:solidFill>
              <a:srgbClr val="000000"/>
            </a:solidFill>
            <a:prstDash val="solid"/>
            <a:miter/>
          </a:ln>
        </p:spPr>
      </p:sp>
      <p:sp>
        <p:nvSpPr>
          <p:cNvPr id="5" name="TextBox 5"/>
          <p:cNvSpPr txBox="1"/>
          <p:nvPr/>
        </p:nvSpPr>
        <p:spPr>
          <a:xfrm>
            <a:off x="4158243" y="473300"/>
            <a:ext cx="4473443" cy="422290"/>
          </a:xfrm>
          <a:prstGeom prst="rect">
            <a:avLst/>
          </a:prstGeom>
        </p:spPr>
        <p:txBody>
          <a:bodyPr lIns="0" tIns="0" rIns="0" bIns="0" rtlCol="0" anchor="t">
            <a:spAutoFit/>
          </a:bodyPr>
          <a:lstStyle/>
          <a:p>
            <a:pPr algn="ctr">
              <a:lnSpc>
                <a:spcPts val="3499"/>
              </a:lnSpc>
              <a:spcBef>
                <a:spcPct val="0"/>
              </a:spcBef>
            </a:pPr>
            <a:r>
              <a:rPr lang="en-US" sz="2499" b="1">
                <a:solidFill>
                  <a:srgbClr val="174876"/>
                </a:solidFill>
                <a:latin typeface="Roboto Bold"/>
                <a:ea typeface="Roboto Bold"/>
                <a:cs typeface="Roboto Bold"/>
                <a:sym typeface="Roboto Bold"/>
              </a:rPr>
              <a:t> - Giao diện Thông tin cá nhân</a:t>
            </a:r>
          </a:p>
        </p:txBody>
      </p:sp>
      <p:sp>
        <p:nvSpPr>
          <p:cNvPr id="6" name="TextBox 6"/>
          <p:cNvSpPr txBox="1"/>
          <p:nvPr/>
        </p:nvSpPr>
        <p:spPr>
          <a:xfrm rot="-162720">
            <a:off x="1035415" y="472270"/>
            <a:ext cx="3114532" cy="424403"/>
          </a:xfrm>
          <a:prstGeom prst="rect">
            <a:avLst/>
          </a:prstGeom>
        </p:spPr>
        <p:txBody>
          <a:bodyPr lIns="0" tIns="0" rIns="0" bIns="0" rtlCol="0" anchor="t">
            <a:spAutoFit/>
          </a:bodyPr>
          <a:lstStyle/>
          <a:p>
            <a:pPr algn="ctr">
              <a:lnSpc>
                <a:spcPts val="3499"/>
              </a:lnSpc>
              <a:spcBef>
                <a:spcPct val="0"/>
              </a:spcBef>
            </a:pPr>
            <a:r>
              <a:rPr lang="en-US" sz="2499" b="1">
                <a:solidFill>
                  <a:srgbClr val="FFFFFF"/>
                </a:solidFill>
                <a:latin typeface="Roboto Bold"/>
                <a:ea typeface="Roboto Bold"/>
                <a:cs typeface="Roboto Bold"/>
                <a:sym typeface="Roboto Bold"/>
              </a:rPr>
              <a:t> 👨‍🎓User</a:t>
            </a:r>
          </a:p>
        </p:txBody>
      </p:sp>
    </p:spTree>
  </p:cSld>
  <p:clrMapOvr>
    <a:masterClrMapping/>
  </p:clrMapOvr>
  <p:transition spd="slow">
    <p:cove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28700" y="331998"/>
            <a:ext cx="3129543" cy="993598"/>
          </a:xfrm>
          <a:custGeom>
            <a:avLst/>
            <a:gdLst/>
            <a:ahLst/>
            <a:cxnLst/>
            <a:rect l="l" t="t" r="r" b="b"/>
            <a:pathLst>
              <a:path w="3129543" h="993598">
                <a:moveTo>
                  <a:pt x="0" y="0"/>
                </a:moveTo>
                <a:lnTo>
                  <a:pt x="3129543" y="0"/>
                </a:lnTo>
                <a:lnTo>
                  <a:pt x="3129543" y="993597"/>
                </a:lnTo>
                <a:lnTo>
                  <a:pt x="0" y="9935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4158243" y="473300"/>
            <a:ext cx="4114623" cy="422290"/>
          </a:xfrm>
          <a:prstGeom prst="rect">
            <a:avLst/>
          </a:prstGeom>
        </p:spPr>
        <p:txBody>
          <a:bodyPr lIns="0" tIns="0" rIns="0" bIns="0" rtlCol="0" anchor="t">
            <a:spAutoFit/>
          </a:bodyPr>
          <a:lstStyle/>
          <a:p>
            <a:pPr algn="ctr">
              <a:lnSpc>
                <a:spcPts val="3499"/>
              </a:lnSpc>
              <a:spcBef>
                <a:spcPct val="0"/>
              </a:spcBef>
            </a:pPr>
            <a:r>
              <a:rPr lang="en-US" sz="2499" b="1">
                <a:solidFill>
                  <a:srgbClr val="F52319"/>
                </a:solidFill>
                <a:latin typeface="Roboto Bold"/>
                <a:ea typeface="Roboto Bold"/>
                <a:cs typeface="Roboto Bold"/>
                <a:sym typeface="Roboto Bold"/>
              </a:rPr>
              <a:t> - Giao diện trang Dashboard</a:t>
            </a:r>
          </a:p>
        </p:txBody>
      </p:sp>
      <p:sp>
        <p:nvSpPr>
          <p:cNvPr id="4" name="TextBox 4"/>
          <p:cNvSpPr txBox="1"/>
          <p:nvPr/>
        </p:nvSpPr>
        <p:spPr>
          <a:xfrm rot="-162720">
            <a:off x="1035415" y="472270"/>
            <a:ext cx="3114532" cy="424403"/>
          </a:xfrm>
          <a:prstGeom prst="rect">
            <a:avLst/>
          </a:prstGeom>
        </p:spPr>
        <p:txBody>
          <a:bodyPr lIns="0" tIns="0" rIns="0" bIns="0" rtlCol="0" anchor="t">
            <a:spAutoFit/>
          </a:bodyPr>
          <a:lstStyle/>
          <a:p>
            <a:pPr algn="ctr">
              <a:lnSpc>
                <a:spcPts val="3499"/>
              </a:lnSpc>
              <a:spcBef>
                <a:spcPct val="0"/>
              </a:spcBef>
            </a:pPr>
            <a:r>
              <a:rPr lang="en-US" sz="2499" b="1">
                <a:solidFill>
                  <a:srgbClr val="FFFFFF"/>
                </a:solidFill>
                <a:latin typeface="Roboto Bold"/>
                <a:ea typeface="Roboto Bold"/>
                <a:cs typeface="Roboto Bold"/>
                <a:sym typeface="Roboto Bold"/>
              </a:rPr>
              <a:t> 👨‍💻Admin</a:t>
            </a:r>
          </a:p>
        </p:txBody>
      </p:sp>
      <p:sp>
        <p:nvSpPr>
          <p:cNvPr id="5" name="Freeform 5"/>
          <p:cNvSpPr/>
          <p:nvPr/>
        </p:nvSpPr>
        <p:spPr>
          <a:xfrm>
            <a:off x="2661085" y="1965021"/>
            <a:ext cx="12965829" cy="7293279"/>
          </a:xfrm>
          <a:custGeom>
            <a:avLst/>
            <a:gdLst/>
            <a:ahLst/>
            <a:cxnLst/>
            <a:rect l="l" t="t" r="r" b="b"/>
            <a:pathLst>
              <a:path w="12965829" h="7293279">
                <a:moveTo>
                  <a:pt x="0" y="0"/>
                </a:moveTo>
                <a:lnTo>
                  <a:pt x="12965830" y="0"/>
                </a:lnTo>
                <a:lnTo>
                  <a:pt x="12965830" y="7293279"/>
                </a:lnTo>
                <a:lnTo>
                  <a:pt x="0" y="7293279"/>
                </a:lnTo>
                <a:lnTo>
                  <a:pt x="0" y="0"/>
                </a:lnTo>
                <a:close/>
              </a:path>
            </a:pathLst>
          </a:custGeom>
          <a:blipFill>
            <a:blip r:embed="rId4"/>
            <a:stretch>
              <a:fillRect/>
            </a:stretch>
          </a:blipFill>
          <a:ln w="9525" cap="sq">
            <a:solidFill>
              <a:srgbClr val="000000"/>
            </a:solidFill>
            <a:prstDash val="solid"/>
            <a:miter/>
          </a:ln>
        </p:spPr>
      </p:sp>
    </p:spTree>
  </p:cSld>
  <p:clrMapOvr>
    <a:masterClrMapping/>
  </p:clrMapOvr>
  <p:transition spd="slow">
    <p:cove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28700" y="331998"/>
            <a:ext cx="3129543" cy="993598"/>
          </a:xfrm>
          <a:custGeom>
            <a:avLst/>
            <a:gdLst/>
            <a:ahLst/>
            <a:cxnLst/>
            <a:rect l="l" t="t" r="r" b="b"/>
            <a:pathLst>
              <a:path w="3129543" h="993598">
                <a:moveTo>
                  <a:pt x="0" y="0"/>
                </a:moveTo>
                <a:lnTo>
                  <a:pt x="3129543" y="0"/>
                </a:lnTo>
                <a:lnTo>
                  <a:pt x="3129543" y="993597"/>
                </a:lnTo>
                <a:lnTo>
                  <a:pt x="0" y="9935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028700" y="1605365"/>
            <a:ext cx="7106260" cy="3997271"/>
          </a:xfrm>
          <a:custGeom>
            <a:avLst/>
            <a:gdLst/>
            <a:ahLst/>
            <a:cxnLst/>
            <a:rect l="l" t="t" r="r" b="b"/>
            <a:pathLst>
              <a:path w="7106260" h="3997271">
                <a:moveTo>
                  <a:pt x="0" y="0"/>
                </a:moveTo>
                <a:lnTo>
                  <a:pt x="7106260" y="0"/>
                </a:lnTo>
                <a:lnTo>
                  <a:pt x="7106260" y="3997271"/>
                </a:lnTo>
                <a:lnTo>
                  <a:pt x="0" y="3997271"/>
                </a:lnTo>
                <a:lnTo>
                  <a:pt x="0" y="0"/>
                </a:lnTo>
                <a:close/>
              </a:path>
            </a:pathLst>
          </a:custGeom>
          <a:blipFill>
            <a:blip r:embed="rId4"/>
            <a:stretch>
              <a:fillRect/>
            </a:stretch>
          </a:blipFill>
          <a:ln w="9525" cap="sq">
            <a:solidFill>
              <a:srgbClr val="000000"/>
            </a:solidFill>
            <a:prstDash val="solid"/>
            <a:miter/>
          </a:ln>
        </p:spPr>
      </p:sp>
      <p:sp>
        <p:nvSpPr>
          <p:cNvPr id="4" name="Freeform 4"/>
          <p:cNvSpPr/>
          <p:nvPr/>
        </p:nvSpPr>
        <p:spPr>
          <a:xfrm>
            <a:off x="10182387" y="1605365"/>
            <a:ext cx="7076913" cy="3980764"/>
          </a:xfrm>
          <a:custGeom>
            <a:avLst/>
            <a:gdLst/>
            <a:ahLst/>
            <a:cxnLst/>
            <a:rect l="l" t="t" r="r" b="b"/>
            <a:pathLst>
              <a:path w="7076913" h="3980764">
                <a:moveTo>
                  <a:pt x="0" y="0"/>
                </a:moveTo>
                <a:lnTo>
                  <a:pt x="7076913" y="0"/>
                </a:lnTo>
                <a:lnTo>
                  <a:pt x="7076913" y="3980764"/>
                </a:lnTo>
                <a:lnTo>
                  <a:pt x="0" y="3980764"/>
                </a:lnTo>
                <a:lnTo>
                  <a:pt x="0" y="0"/>
                </a:lnTo>
                <a:close/>
              </a:path>
            </a:pathLst>
          </a:custGeom>
          <a:blipFill>
            <a:blip r:embed="rId5"/>
            <a:stretch>
              <a:fillRect/>
            </a:stretch>
          </a:blipFill>
          <a:ln w="9525" cap="sq">
            <a:solidFill>
              <a:srgbClr val="000000"/>
            </a:solidFill>
            <a:prstDash val="solid"/>
            <a:miter/>
          </a:ln>
        </p:spPr>
      </p:sp>
      <p:sp>
        <p:nvSpPr>
          <p:cNvPr id="5" name="Freeform 5"/>
          <p:cNvSpPr/>
          <p:nvPr/>
        </p:nvSpPr>
        <p:spPr>
          <a:xfrm>
            <a:off x="10182387" y="5916400"/>
            <a:ext cx="7076913" cy="3980764"/>
          </a:xfrm>
          <a:custGeom>
            <a:avLst/>
            <a:gdLst/>
            <a:ahLst/>
            <a:cxnLst/>
            <a:rect l="l" t="t" r="r" b="b"/>
            <a:pathLst>
              <a:path w="7076913" h="3980764">
                <a:moveTo>
                  <a:pt x="0" y="0"/>
                </a:moveTo>
                <a:lnTo>
                  <a:pt x="7076913" y="0"/>
                </a:lnTo>
                <a:lnTo>
                  <a:pt x="7076913" y="3980763"/>
                </a:lnTo>
                <a:lnTo>
                  <a:pt x="0" y="3980763"/>
                </a:lnTo>
                <a:lnTo>
                  <a:pt x="0" y="0"/>
                </a:lnTo>
                <a:close/>
              </a:path>
            </a:pathLst>
          </a:custGeom>
          <a:blipFill>
            <a:blip r:embed="rId6"/>
            <a:stretch>
              <a:fillRect/>
            </a:stretch>
          </a:blipFill>
          <a:ln w="9525" cap="sq">
            <a:solidFill>
              <a:srgbClr val="000000"/>
            </a:solidFill>
            <a:prstDash val="solid"/>
            <a:miter/>
          </a:ln>
        </p:spPr>
      </p:sp>
      <p:sp>
        <p:nvSpPr>
          <p:cNvPr id="6" name="Freeform 6"/>
          <p:cNvSpPr/>
          <p:nvPr/>
        </p:nvSpPr>
        <p:spPr>
          <a:xfrm>
            <a:off x="1058046" y="5916400"/>
            <a:ext cx="7076913" cy="3980764"/>
          </a:xfrm>
          <a:custGeom>
            <a:avLst/>
            <a:gdLst/>
            <a:ahLst/>
            <a:cxnLst/>
            <a:rect l="l" t="t" r="r" b="b"/>
            <a:pathLst>
              <a:path w="7076913" h="3980764">
                <a:moveTo>
                  <a:pt x="0" y="0"/>
                </a:moveTo>
                <a:lnTo>
                  <a:pt x="7076914" y="0"/>
                </a:lnTo>
                <a:lnTo>
                  <a:pt x="7076914" y="3980763"/>
                </a:lnTo>
                <a:lnTo>
                  <a:pt x="0" y="3980763"/>
                </a:lnTo>
                <a:lnTo>
                  <a:pt x="0" y="0"/>
                </a:lnTo>
                <a:close/>
              </a:path>
            </a:pathLst>
          </a:custGeom>
          <a:blipFill>
            <a:blip r:embed="rId7"/>
            <a:stretch>
              <a:fillRect/>
            </a:stretch>
          </a:blipFill>
          <a:ln w="9525" cap="sq">
            <a:solidFill>
              <a:srgbClr val="000000"/>
            </a:solidFill>
            <a:prstDash val="solid"/>
            <a:miter/>
          </a:ln>
        </p:spPr>
      </p:sp>
      <p:sp>
        <p:nvSpPr>
          <p:cNvPr id="7" name="TextBox 7"/>
          <p:cNvSpPr txBox="1"/>
          <p:nvPr/>
        </p:nvSpPr>
        <p:spPr>
          <a:xfrm>
            <a:off x="4158243" y="473300"/>
            <a:ext cx="2475438" cy="422290"/>
          </a:xfrm>
          <a:prstGeom prst="rect">
            <a:avLst/>
          </a:prstGeom>
        </p:spPr>
        <p:txBody>
          <a:bodyPr lIns="0" tIns="0" rIns="0" bIns="0" rtlCol="0" anchor="t">
            <a:spAutoFit/>
          </a:bodyPr>
          <a:lstStyle/>
          <a:p>
            <a:pPr algn="ctr">
              <a:lnSpc>
                <a:spcPts val="3499"/>
              </a:lnSpc>
              <a:spcBef>
                <a:spcPct val="0"/>
              </a:spcBef>
            </a:pPr>
            <a:r>
              <a:rPr lang="en-US" sz="2499" b="1">
                <a:solidFill>
                  <a:srgbClr val="F52319"/>
                </a:solidFill>
                <a:latin typeface="Roboto Bold"/>
                <a:ea typeface="Roboto Bold"/>
                <a:cs typeface="Roboto Bold"/>
                <a:sym typeface="Roboto Bold"/>
              </a:rPr>
              <a:t> - Quản lý bài viết</a:t>
            </a:r>
          </a:p>
        </p:txBody>
      </p:sp>
      <p:sp>
        <p:nvSpPr>
          <p:cNvPr id="8" name="TextBox 8"/>
          <p:cNvSpPr txBox="1"/>
          <p:nvPr/>
        </p:nvSpPr>
        <p:spPr>
          <a:xfrm rot="-162720">
            <a:off x="1035415" y="472270"/>
            <a:ext cx="3114532" cy="424403"/>
          </a:xfrm>
          <a:prstGeom prst="rect">
            <a:avLst/>
          </a:prstGeom>
        </p:spPr>
        <p:txBody>
          <a:bodyPr lIns="0" tIns="0" rIns="0" bIns="0" rtlCol="0" anchor="t">
            <a:spAutoFit/>
          </a:bodyPr>
          <a:lstStyle/>
          <a:p>
            <a:pPr algn="ctr">
              <a:lnSpc>
                <a:spcPts val="3499"/>
              </a:lnSpc>
              <a:spcBef>
                <a:spcPct val="0"/>
              </a:spcBef>
            </a:pPr>
            <a:r>
              <a:rPr lang="en-US" sz="2499" b="1">
                <a:solidFill>
                  <a:srgbClr val="FFFFFF"/>
                </a:solidFill>
                <a:latin typeface="Roboto Bold"/>
                <a:ea typeface="Roboto Bold"/>
                <a:cs typeface="Roboto Bold"/>
                <a:sym typeface="Roboto Bold"/>
              </a:rPr>
              <a:t> 👨‍💻Admin</a:t>
            </a:r>
          </a:p>
        </p:txBody>
      </p:sp>
    </p:spTree>
  </p:cSld>
  <p:clrMapOvr>
    <a:masterClrMapping/>
  </p:clrMapOvr>
  <p:transition spd="slow">
    <p:cover/>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74876"/>
        </a:solidFill>
        <a:effectLst/>
      </p:bgPr>
    </p:bg>
    <p:spTree>
      <p:nvGrpSpPr>
        <p:cNvPr id="1" name=""/>
        <p:cNvGrpSpPr/>
        <p:nvPr/>
      </p:nvGrpSpPr>
      <p:grpSpPr>
        <a:xfrm>
          <a:off x="0" y="0"/>
          <a:ext cx="0" cy="0"/>
          <a:chOff x="0" y="0"/>
          <a:chExt cx="0" cy="0"/>
        </a:xfrm>
      </p:grpSpPr>
      <p:sp>
        <p:nvSpPr>
          <p:cNvPr id="2" name="AutoShape 2"/>
          <p:cNvSpPr/>
          <p:nvPr/>
        </p:nvSpPr>
        <p:spPr>
          <a:xfrm flipH="1">
            <a:off x="8964043" y="2509595"/>
            <a:ext cx="0" cy="5267811"/>
          </a:xfrm>
          <a:prstGeom prst="line">
            <a:avLst/>
          </a:prstGeom>
          <a:ln w="38100" cap="flat">
            <a:solidFill>
              <a:srgbClr val="FFFFFF"/>
            </a:solidFill>
            <a:prstDash val="solid"/>
            <a:headEnd type="none" w="sm" len="sm"/>
            <a:tailEnd type="none" w="sm" len="sm"/>
          </a:ln>
        </p:spPr>
      </p:sp>
      <p:grpSp>
        <p:nvGrpSpPr>
          <p:cNvPr id="3" name="Group 3"/>
          <p:cNvGrpSpPr/>
          <p:nvPr/>
        </p:nvGrpSpPr>
        <p:grpSpPr>
          <a:xfrm>
            <a:off x="8560381" y="1702270"/>
            <a:ext cx="807324" cy="807324"/>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5" name="TextBox 5"/>
            <p:cNvSpPr txBox="1"/>
            <p:nvPr/>
          </p:nvSpPr>
          <p:spPr>
            <a:xfrm>
              <a:off x="76200" y="0"/>
              <a:ext cx="660400" cy="736600"/>
            </a:xfrm>
            <a:prstGeom prst="rect">
              <a:avLst/>
            </a:prstGeom>
          </p:spPr>
          <p:txBody>
            <a:bodyPr lIns="50800" tIns="50800" rIns="50800" bIns="50800" rtlCol="0" anchor="ctr"/>
            <a:lstStyle/>
            <a:p>
              <a:pPr algn="ctr">
                <a:lnSpc>
                  <a:spcPts val="5039"/>
                </a:lnSpc>
              </a:pPr>
              <a:endParaRPr/>
            </a:p>
          </p:txBody>
        </p:sp>
      </p:grpSp>
      <p:grpSp>
        <p:nvGrpSpPr>
          <p:cNvPr id="6" name="Group 6"/>
          <p:cNvGrpSpPr/>
          <p:nvPr/>
        </p:nvGrpSpPr>
        <p:grpSpPr>
          <a:xfrm>
            <a:off x="8560381" y="7777405"/>
            <a:ext cx="807324" cy="807324"/>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8" name="TextBox 8"/>
            <p:cNvSpPr txBox="1"/>
            <p:nvPr/>
          </p:nvSpPr>
          <p:spPr>
            <a:xfrm>
              <a:off x="76200" y="0"/>
              <a:ext cx="660400" cy="736600"/>
            </a:xfrm>
            <a:prstGeom prst="rect">
              <a:avLst/>
            </a:prstGeom>
          </p:spPr>
          <p:txBody>
            <a:bodyPr lIns="50800" tIns="50800" rIns="50800" bIns="50800" rtlCol="0" anchor="ctr"/>
            <a:lstStyle/>
            <a:p>
              <a:pPr algn="ctr">
                <a:lnSpc>
                  <a:spcPts val="5039"/>
                </a:lnSpc>
              </a:pPr>
              <a:endParaRPr/>
            </a:p>
          </p:txBody>
        </p:sp>
      </p:grpSp>
      <p:sp>
        <p:nvSpPr>
          <p:cNvPr id="9" name="TextBox 9"/>
          <p:cNvSpPr txBox="1"/>
          <p:nvPr/>
        </p:nvSpPr>
        <p:spPr>
          <a:xfrm>
            <a:off x="10031406" y="1655568"/>
            <a:ext cx="5552241" cy="805478"/>
          </a:xfrm>
          <a:prstGeom prst="rect">
            <a:avLst/>
          </a:prstGeom>
        </p:spPr>
        <p:txBody>
          <a:bodyPr lIns="0" tIns="0" rIns="0" bIns="0" rtlCol="0" anchor="t">
            <a:spAutoFit/>
          </a:bodyPr>
          <a:lstStyle/>
          <a:p>
            <a:pPr algn="l">
              <a:lnSpc>
                <a:spcPts val="6528"/>
              </a:lnSpc>
            </a:pPr>
            <a:r>
              <a:rPr lang="en-US" sz="4663" b="1">
                <a:solidFill>
                  <a:srgbClr val="FFFFFF"/>
                </a:solidFill>
                <a:latin typeface="Roboto Bold"/>
                <a:ea typeface="Roboto Bold"/>
                <a:cs typeface="Roboto Bold"/>
                <a:sym typeface="Roboto Bold"/>
              </a:rPr>
              <a:t>Tổng Quan Đề Tài</a:t>
            </a:r>
          </a:p>
        </p:txBody>
      </p:sp>
      <p:sp>
        <p:nvSpPr>
          <p:cNvPr id="10" name="TextBox 10"/>
          <p:cNvSpPr txBox="1"/>
          <p:nvPr/>
        </p:nvSpPr>
        <p:spPr>
          <a:xfrm>
            <a:off x="10031406" y="3677655"/>
            <a:ext cx="7405252" cy="805478"/>
          </a:xfrm>
          <a:prstGeom prst="rect">
            <a:avLst/>
          </a:prstGeom>
        </p:spPr>
        <p:txBody>
          <a:bodyPr lIns="0" tIns="0" rIns="0" bIns="0" rtlCol="0" anchor="t">
            <a:spAutoFit/>
          </a:bodyPr>
          <a:lstStyle/>
          <a:p>
            <a:pPr algn="l">
              <a:lnSpc>
                <a:spcPts val="6528"/>
              </a:lnSpc>
            </a:pPr>
            <a:r>
              <a:rPr lang="en-US" sz="4663" b="1">
                <a:solidFill>
                  <a:srgbClr val="FFFFFF"/>
                </a:solidFill>
                <a:latin typeface="Roboto Bold"/>
                <a:ea typeface="Roboto Bold"/>
                <a:cs typeface="Roboto Bold"/>
                <a:sym typeface="Roboto Bold"/>
              </a:rPr>
              <a:t>Thực Hiện Hóa Nghiên Cứu</a:t>
            </a:r>
          </a:p>
        </p:txBody>
      </p:sp>
      <p:sp>
        <p:nvSpPr>
          <p:cNvPr id="11" name="TextBox 11"/>
          <p:cNvSpPr txBox="1"/>
          <p:nvPr/>
        </p:nvSpPr>
        <p:spPr>
          <a:xfrm>
            <a:off x="10031406" y="5704179"/>
            <a:ext cx="6480129" cy="805478"/>
          </a:xfrm>
          <a:prstGeom prst="rect">
            <a:avLst/>
          </a:prstGeom>
        </p:spPr>
        <p:txBody>
          <a:bodyPr lIns="0" tIns="0" rIns="0" bIns="0" rtlCol="0" anchor="t">
            <a:spAutoFit/>
          </a:bodyPr>
          <a:lstStyle/>
          <a:p>
            <a:pPr algn="l">
              <a:lnSpc>
                <a:spcPts val="6528"/>
              </a:lnSpc>
            </a:pPr>
            <a:r>
              <a:rPr lang="en-US" sz="4663" b="1">
                <a:solidFill>
                  <a:srgbClr val="FFFFFF"/>
                </a:solidFill>
                <a:latin typeface="Roboto Bold"/>
                <a:ea typeface="Roboto Bold"/>
                <a:cs typeface="Roboto Bold"/>
                <a:sym typeface="Roboto Bold"/>
              </a:rPr>
              <a:t>Kết Quả Đạt Được</a:t>
            </a:r>
          </a:p>
        </p:txBody>
      </p:sp>
      <p:sp>
        <p:nvSpPr>
          <p:cNvPr id="12" name="TextBox 12"/>
          <p:cNvSpPr txBox="1"/>
          <p:nvPr/>
        </p:nvSpPr>
        <p:spPr>
          <a:xfrm>
            <a:off x="10031406" y="7742577"/>
            <a:ext cx="7989516" cy="788675"/>
          </a:xfrm>
          <a:prstGeom prst="rect">
            <a:avLst/>
          </a:prstGeom>
        </p:spPr>
        <p:txBody>
          <a:bodyPr lIns="0" tIns="0" rIns="0" bIns="0" rtlCol="0" anchor="t">
            <a:spAutoFit/>
          </a:bodyPr>
          <a:lstStyle/>
          <a:p>
            <a:pPr algn="l">
              <a:lnSpc>
                <a:spcPts val="6404"/>
              </a:lnSpc>
            </a:pPr>
            <a:r>
              <a:rPr lang="en-US" sz="4574" b="1">
                <a:solidFill>
                  <a:srgbClr val="FFFFFF"/>
                </a:solidFill>
                <a:latin typeface="Roboto Bold"/>
                <a:ea typeface="Roboto Bold"/>
                <a:cs typeface="Roboto Bold"/>
                <a:sym typeface="Roboto Bold"/>
              </a:rPr>
              <a:t>Kết Luận Và Hướng Phát Triển</a:t>
            </a:r>
          </a:p>
        </p:txBody>
      </p:sp>
      <p:grpSp>
        <p:nvGrpSpPr>
          <p:cNvPr id="13" name="Group 13"/>
          <p:cNvGrpSpPr/>
          <p:nvPr/>
        </p:nvGrpSpPr>
        <p:grpSpPr>
          <a:xfrm>
            <a:off x="8560381" y="3724357"/>
            <a:ext cx="807324" cy="807324"/>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15" name="TextBox 15"/>
            <p:cNvSpPr txBox="1"/>
            <p:nvPr/>
          </p:nvSpPr>
          <p:spPr>
            <a:xfrm>
              <a:off x="76200" y="0"/>
              <a:ext cx="660400" cy="736600"/>
            </a:xfrm>
            <a:prstGeom prst="rect">
              <a:avLst/>
            </a:prstGeom>
          </p:spPr>
          <p:txBody>
            <a:bodyPr lIns="50800" tIns="50800" rIns="50800" bIns="50800" rtlCol="0" anchor="ctr"/>
            <a:lstStyle/>
            <a:p>
              <a:pPr algn="ctr">
                <a:lnSpc>
                  <a:spcPts val="5039"/>
                </a:lnSpc>
              </a:pPr>
              <a:endParaRPr/>
            </a:p>
          </p:txBody>
        </p:sp>
      </p:grpSp>
      <p:grpSp>
        <p:nvGrpSpPr>
          <p:cNvPr id="16" name="Group 16"/>
          <p:cNvGrpSpPr/>
          <p:nvPr/>
        </p:nvGrpSpPr>
        <p:grpSpPr>
          <a:xfrm>
            <a:off x="8560381" y="5750881"/>
            <a:ext cx="807324" cy="807324"/>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18" name="TextBox 18"/>
            <p:cNvSpPr txBox="1"/>
            <p:nvPr/>
          </p:nvSpPr>
          <p:spPr>
            <a:xfrm>
              <a:off x="76200" y="0"/>
              <a:ext cx="660400" cy="736600"/>
            </a:xfrm>
            <a:prstGeom prst="rect">
              <a:avLst/>
            </a:prstGeom>
          </p:spPr>
          <p:txBody>
            <a:bodyPr lIns="50800" tIns="50800" rIns="50800" bIns="50800" rtlCol="0" anchor="ctr"/>
            <a:lstStyle/>
            <a:p>
              <a:pPr algn="ctr">
                <a:lnSpc>
                  <a:spcPts val="5039"/>
                </a:lnSpc>
              </a:pPr>
              <a:endParaRPr/>
            </a:p>
          </p:txBody>
        </p:sp>
      </p:grpSp>
      <p:sp>
        <p:nvSpPr>
          <p:cNvPr id="19" name="Freeform 19"/>
          <p:cNvSpPr/>
          <p:nvPr/>
        </p:nvSpPr>
        <p:spPr>
          <a:xfrm>
            <a:off x="8691550" y="1845018"/>
            <a:ext cx="558607" cy="541098"/>
          </a:xfrm>
          <a:custGeom>
            <a:avLst/>
            <a:gdLst/>
            <a:ahLst/>
            <a:cxnLst/>
            <a:rect l="l" t="t" r="r" b="b"/>
            <a:pathLst>
              <a:path w="558607" h="541098">
                <a:moveTo>
                  <a:pt x="0" y="0"/>
                </a:moveTo>
                <a:lnTo>
                  <a:pt x="558607" y="0"/>
                </a:lnTo>
                <a:lnTo>
                  <a:pt x="558607" y="541098"/>
                </a:lnTo>
                <a:lnTo>
                  <a:pt x="0" y="54109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20" name="Group 20"/>
          <p:cNvGrpSpPr/>
          <p:nvPr/>
        </p:nvGrpSpPr>
        <p:grpSpPr>
          <a:xfrm>
            <a:off x="-1451985" y="3526121"/>
            <a:ext cx="5338331" cy="2454328"/>
            <a:chOff x="0" y="0"/>
            <a:chExt cx="1405980" cy="646407"/>
          </a:xfrm>
        </p:grpSpPr>
        <p:sp>
          <p:nvSpPr>
            <p:cNvPr id="21" name="Freeform 21"/>
            <p:cNvSpPr/>
            <p:nvPr/>
          </p:nvSpPr>
          <p:spPr>
            <a:xfrm>
              <a:off x="0" y="0"/>
              <a:ext cx="1405980" cy="646407"/>
            </a:xfrm>
            <a:custGeom>
              <a:avLst/>
              <a:gdLst/>
              <a:ahLst/>
              <a:cxnLst/>
              <a:rect l="l" t="t" r="r" b="b"/>
              <a:pathLst>
                <a:path w="1405980" h="646407">
                  <a:moveTo>
                    <a:pt x="0" y="0"/>
                  </a:moveTo>
                  <a:lnTo>
                    <a:pt x="1405980" y="0"/>
                  </a:lnTo>
                  <a:lnTo>
                    <a:pt x="1405980" y="646407"/>
                  </a:lnTo>
                  <a:lnTo>
                    <a:pt x="0" y="646407"/>
                  </a:lnTo>
                  <a:close/>
                </a:path>
              </a:pathLst>
            </a:custGeom>
            <a:solidFill>
              <a:srgbClr val="FFFFFF"/>
            </a:solidFill>
          </p:spPr>
        </p:sp>
        <p:sp>
          <p:nvSpPr>
            <p:cNvPr id="22" name="TextBox 22"/>
            <p:cNvSpPr txBox="1"/>
            <p:nvPr/>
          </p:nvSpPr>
          <p:spPr>
            <a:xfrm>
              <a:off x="0" y="-47625"/>
              <a:ext cx="1405980" cy="694032"/>
            </a:xfrm>
            <a:prstGeom prst="rect">
              <a:avLst/>
            </a:prstGeom>
          </p:spPr>
          <p:txBody>
            <a:bodyPr lIns="50800" tIns="50800" rIns="50800" bIns="50800" rtlCol="0" anchor="ctr"/>
            <a:lstStyle/>
            <a:p>
              <a:pPr algn="ctr">
                <a:lnSpc>
                  <a:spcPts val="2659"/>
                </a:lnSpc>
                <a:spcBef>
                  <a:spcPct val="0"/>
                </a:spcBef>
              </a:pPr>
              <a:endParaRPr/>
            </a:p>
          </p:txBody>
        </p:sp>
      </p:grpSp>
      <p:sp>
        <p:nvSpPr>
          <p:cNvPr id="23" name="TextBox 23"/>
          <p:cNvSpPr txBox="1"/>
          <p:nvPr/>
        </p:nvSpPr>
        <p:spPr>
          <a:xfrm>
            <a:off x="1464396" y="3848100"/>
            <a:ext cx="2848446" cy="2066925"/>
          </a:xfrm>
          <a:prstGeom prst="rect">
            <a:avLst/>
          </a:prstGeom>
        </p:spPr>
        <p:txBody>
          <a:bodyPr lIns="0" tIns="0" rIns="0" bIns="0" rtlCol="0" anchor="t">
            <a:spAutoFit/>
          </a:bodyPr>
          <a:lstStyle/>
          <a:p>
            <a:pPr algn="l">
              <a:lnSpc>
                <a:spcPts val="16800"/>
              </a:lnSpc>
            </a:pPr>
            <a:r>
              <a:rPr lang="en-US" sz="12000" b="1" dirty="0">
                <a:solidFill>
                  <a:srgbClr val="174876"/>
                </a:solidFill>
                <a:latin typeface="Roboto Bold"/>
                <a:ea typeface="Roboto Bold"/>
                <a:cs typeface="Roboto Bold"/>
                <a:sym typeface="Roboto Bold"/>
              </a:rPr>
              <a:t>NỘI</a:t>
            </a:r>
          </a:p>
        </p:txBody>
      </p:sp>
      <p:sp>
        <p:nvSpPr>
          <p:cNvPr id="24" name="TextBox 24"/>
          <p:cNvSpPr txBox="1"/>
          <p:nvPr/>
        </p:nvSpPr>
        <p:spPr>
          <a:xfrm>
            <a:off x="3811752" y="4152900"/>
            <a:ext cx="4374365" cy="1713954"/>
          </a:xfrm>
          <a:prstGeom prst="rect">
            <a:avLst/>
          </a:prstGeom>
        </p:spPr>
        <p:txBody>
          <a:bodyPr lIns="0" tIns="0" rIns="0" bIns="0" rtlCol="0" anchor="t">
            <a:spAutoFit/>
          </a:bodyPr>
          <a:lstStyle/>
          <a:p>
            <a:pPr algn="l">
              <a:lnSpc>
                <a:spcPts val="13152"/>
              </a:lnSpc>
            </a:pPr>
            <a:r>
              <a:rPr lang="en-US" sz="11957" b="1" dirty="0">
                <a:solidFill>
                  <a:srgbClr val="FFFFFF"/>
                </a:solidFill>
                <a:latin typeface="Roboto Bold"/>
                <a:ea typeface="Roboto Bold"/>
                <a:cs typeface="Roboto Bold"/>
                <a:sym typeface="Roboto Bold"/>
              </a:rPr>
              <a:t>DUNG</a:t>
            </a:r>
          </a:p>
        </p:txBody>
      </p:sp>
      <p:sp>
        <p:nvSpPr>
          <p:cNvPr id="25" name="Freeform 25"/>
          <p:cNvSpPr/>
          <p:nvPr/>
        </p:nvSpPr>
        <p:spPr>
          <a:xfrm>
            <a:off x="8691550" y="3861578"/>
            <a:ext cx="558607" cy="541098"/>
          </a:xfrm>
          <a:custGeom>
            <a:avLst/>
            <a:gdLst/>
            <a:ahLst/>
            <a:cxnLst/>
            <a:rect l="l" t="t" r="r" b="b"/>
            <a:pathLst>
              <a:path w="558607" h="541098">
                <a:moveTo>
                  <a:pt x="0" y="0"/>
                </a:moveTo>
                <a:lnTo>
                  <a:pt x="558607" y="0"/>
                </a:lnTo>
                <a:lnTo>
                  <a:pt x="558607" y="541098"/>
                </a:lnTo>
                <a:lnTo>
                  <a:pt x="0" y="54109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6" name="Freeform 26"/>
          <p:cNvSpPr/>
          <p:nvPr/>
        </p:nvSpPr>
        <p:spPr>
          <a:xfrm>
            <a:off x="8684740" y="5883994"/>
            <a:ext cx="558607" cy="541098"/>
          </a:xfrm>
          <a:custGeom>
            <a:avLst/>
            <a:gdLst/>
            <a:ahLst/>
            <a:cxnLst/>
            <a:rect l="l" t="t" r="r" b="b"/>
            <a:pathLst>
              <a:path w="558607" h="541098">
                <a:moveTo>
                  <a:pt x="0" y="0"/>
                </a:moveTo>
                <a:lnTo>
                  <a:pt x="558607" y="0"/>
                </a:lnTo>
                <a:lnTo>
                  <a:pt x="558607" y="541098"/>
                </a:lnTo>
                <a:lnTo>
                  <a:pt x="0" y="54109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7" name="Freeform 27"/>
          <p:cNvSpPr/>
          <p:nvPr/>
        </p:nvSpPr>
        <p:spPr>
          <a:xfrm>
            <a:off x="8691550" y="7913990"/>
            <a:ext cx="558607" cy="541098"/>
          </a:xfrm>
          <a:custGeom>
            <a:avLst/>
            <a:gdLst/>
            <a:ahLst/>
            <a:cxnLst/>
            <a:rect l="l" t="t" r="r" b="b"/>
            <a:pathLst>
              <a:path w="558607" h="541098">
                <a:moveTo>
                  <a:pt x="0" y="0"/>
                </a:moveTo>
                <a:lnTo>
                  <a:pt x="558607" y="0"/>
                </a:lnTo>
                <a:lnTo>
                  <a:pt x="558607" y="541098"/>
                </a:lnTo>
                <a:lnTo>
                  <a:pt x="0" y="54109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Tree>
  </p:cSld>
  <p:clrMapOvr>
    <a:masterClrMapping/>
  </p:clrMapOvr>
  <p:transition spd="slow">
    <p:push/>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28700" y="331998"/>
            <a:ext cx="3129543" cy="993598"/>
          </a:xfrm>
          <a:custGeom>
            <a:avLst/>
            <a:gdLst/>
            <a:ahLst/>
            <a:cxnLst/>
            <a:rect l="l" t="t" r="r" b="b"/>
            <a:pathLst>
              <a:path w="3129543" h="993598">
                <a:moveTo>
                  <a:pt x="0" y="0"/>
                </a:moveTo>
                <a:lnTo>
                  <a:pt x="3129543" y="0"/>
                </a:lnTo>
                <a:lnTo>
                  <a:pt x="3129543" y="993597"/>
                </a:lnTo>
                <a:lnTo>
                  <a:pt x="0" y="9935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058046" y="1630615"/>
            <a:ext cx="7076913" cy="3980764"/>
          </a:xfrm>
          <a:custGeom>
            <a:avLst/>
            <a:gdLst/>
            <a:ahLst/>
            <a:cxnLst/>
            <a:rect l="l" t="t" r="r" b="b"/>
            <a:pathLst>
              <a:path w="7076913" h="3980764">
                <a:moveTo>
                  <a:pt x="0" y="0"/>
                </a:moveTo>
                <a:lnTo>
                  <a:pt x="7076914" y="0"/>
                </a:lnTo>
                <a:lnTo>
                  <a:pt x="7076914" y="3980764"/>
                </a:lnTo>
                <a:lnTo>
                  <a:pt x="0" y="3980764"/>
                </a:lnTo>
                <a:lnTo>
                  <a:pt x="0" y="0"/>
                </a:lnTo>
                <a:close/>
              </a:path>
            </a:pathLst>
          </a:custGeom>
          <a:blipFill>
            <a:blip r:embed="rId4"/>
            <a:stretch>
              <a:fillRect/>
            </a:stretch>
          </a:blipFill>
          <a:ln w="9525" cap="sq">
            <a:solidFill>
              <a:srgbClr val="000000"/>
            </a:solidFill>
            <a:prstDash val="solid"/>
            <a:miter/>
          </a:ln>
        </p:spPr>
      </p:sp>
      <p:sp>
        <p:nvSpPr>
          <p:cNvPr id="4" name="Freeform 4"/>
          <p:cNvSpPr/>
          <p:nvPr/>
        </p:nvSpPr>
        <p:spPr>
          <a:xfrm>
            <a:off x="10182387" y="1630615"/>
            <a:ext cx="7076913" cy="3980764"/>
          </a:xfrm>
          <a:custGeom>
            <a:avLst/>
            <a:gdLst/>
            <a:ahLst/>
            <a:cxnLst/>
            <a:rect l="l" t="t" r="r" b="b"/>
            <a:pathLst>
              <a:path w="7076913" h="3980764">
                <a:moveTo>
                  <a:pt x="0" y="0"/>
                </a:moveTo>
                <a:lnTo>
                  <a:pt x="7076913" y="0"/>
                </a:lnTo>
                <a:lnTo>
                  <a:pt x="7076913" y="3980764"/>
                </a:lnTo>
                <a:lnTo>
                  <a:pt x="0" y="3980764"/>
                </a:lnTo>
                <a:lnTo>
                  <a:pt x="0" y="0"/>
                </a:lnTo>
                <a:close/>
              </a:path>
            </a:pathLst>
          </a:custGeom>
          <a:blipFill>
            <a:blip r:embed="rId5"/>
            <a:stretch>
              <a:fillRect/>
            </a:stretch>
          </a:blipFill>
          <a:ln w="9525" cap="sq">
            <a:solidFill>
              <a:srgbClr val="000000"/>
            </a:solidFill>
            <a:prstDash val="solid"/>
            <a:miter/>
          </a:ln>
        </p:spPr>
      </p:sp>
      <p:sp>
        <p:nvSpPr>
          <p:cNvPr id="5" name="Freeform 5"/>
          <p:cNvSpPr/>
          <p:nvPr/>
        </p:nvSpPr>
        <p:spPr>
          <a:xfrm>
            <a:off x="1058046" y="5916400"/>
            <a:ext cx="7076913" cy="3980764"/>
          </a:xfrm>
          <a:custGeom>
            <a:avLst/>
            <a:gdLst/>
            <a:ahLst/>
            <a:cxnLst/>
            <a:rect l="l" t="t" r="r" b="b"/>
            <a:pathLst>
              <a:path w="7076913" h="3980764">
                <a:moveTo>
                  <a:pt x="0" y="0"/>
                </a:moveTo>
                <a:lnTo>
                  <a:pt x="7076914" y="0"/>
                </a:lnTo>
                <a:lnTo>
                  <a:pt x="7076914" y="3980763"/>
                </a:lnTo>
                <a:lnTo>
                  <a:pt x="0" y="3980763"/>
                </a:lnTo>
                <a:lnTo>
                  <a:pt x="0" y="0"/>
                </a:lnTo>
                <a:close/>
              </a:path>
            </a:pathLst>
          </a:custGeom>
          <a:blipFill>
            <a:blip r:embed="rId6"/>
            <a:stretch>
              <a:fillRect/>
            </a:stretch>
          </a:blipFill>
          <a:ln w="9525" cap="sq">
            <a:solidFill>
              <a:srgbClr val="000000"/>
            </a:solidFill>
            <a:prstDash val="solid"/>
            <a:miter/>
          </a:ln>
        </p:spPr>
      </p:sp>
      <p:sp>
        <p:nvSpPr>
          <p:cNvPr id="6" name="Freeform 6"/>
          <p:cNvSpPr/>
          <p:nvPr/>
        </p:nvSpPr>
        <p:spPr>
          <a:xfrm>
            <a:off x="10182387" y="5916400"/>
            <a:ext cx="7076913" cy="3980764"/>
          </a:xfrm>
          <a:custGeom>
            <a:avLst/>
            <a:gdLst/>
            <a:ahLst/>
            <a:cxnLst/>
            <a:rect l="l" t="t" r="r" b="b"/>
            <a:pathLst>
              <a:path w="7076913" h="3980764">
                <a:moveTo>
                  <a:pt x="0" y="0"/>
                </a:moveTo>
                <a:lnTo>
                  <a:pt x="7076913" y="0"/>
                </a:lnTo>
                <a:lnTo>
                  <a:pt x="7076913" y="3980763"/>
                </a:lnTo>
                <a:lnTo>
                  <a:pt x="0" y="3980763"/>
                </a:lnTo>
                <a:lnTo>
                  <a:pt x="0" y="0"/>
                </a:lnTo>
                <a:close/>
              </a:path>
            </a:pathLst>
          </a:custGeom>
          <a:blipFill>
            <a:blip r:embed="rId7"/>
            <a:stretch>
              <a:fillRect/>
            </a:stretch>
          </a:blipFill>
          <a:ln w="9525" cap="sq">
            <a:solidFill>
              <a:srgbClr val="000000"/>
            </a:solidFill>
            <a:prstDash val="solid"/>
            <a:miter/>
          </a:ln>
        </p:spPr>
      </p:sp>
      <p:sp>
        <p:nvSpPr>
          <p:cNvPr id="7" name="TextBox 7"/>
          <p:cNvSpPr txBox="1"/>
          <p:nvPr/>
        </p:nvSpPr>
        <p:spPr>
          <a:xfrm>
            <a:off x="4158243" y="473300"/>
            <a:ext cx="3092161" cy="422290"/>
          </a:xfrm>
          <a:prstGeom prst="rect">
            <a:avLst/>
          </a:prstGeom>
        </p:spPr>
        <p:txBody>
          <a:bodyPr lIns="0" tIns="0" rIns="0" bIns="0" rtlCol="0" anchor="t">
            <a:spAutoFit/>
          </a:bodyPr>
          <a:lstStyle/>
          <a:p>
            <a:pPr algn="ctr">
              <a:lnSpc>
                <a:spcPts val="3499"/>
              </a:lnSpc>
              <a:spcBef>
                <a:spcPct val="0"/>
              </a:spcBef>
            </a:pPr>
            <a:r>
              <a:rPr lang="en-US" sz="2499" b="1">
                <a:solidFill>
                  <a:srgbClr val="F52319"/>
                </a:solidFill>
                <a:latin typeface="Roboto Bold"/>
                <a:ea typeface="Roboto Bold"/>
                <a:cs typeface="Roboto Bold"/>
                <a:sym typeface="Roboto Bold"/>
              </a:rPr>
              <a:t> - Quản lý ngành học</a:t>
            </a:r>
          </a:p>
        </p:txBody>
      </p:sp>
      <p:sp>
        <p:nvSpPr>
          <p:cNvPr id="8" name="TextBox 8"/>
          <p:cNvSpPr txBox="1"/>
          <p:nvPr/>
        </p:nvSpPr>
        <p:spPr>
          <a:xfrm rot="-162720">
            <a:off x="1035415" y="472270"/>
            <a:ext cx="3114532" cy="424403"/>
          </a:xfrm>
          <a:prstGeom prst="rect">
            <a:avLst/>
          </a:prstGeom>
        </p:spPr>
        <p:txBody>
          <a:bodyPr lIns="0" tIns="0" rIns="0" bIns="0" rtlCol="0" anchor="t">
            <a:spAutoFit/>
          </a:bodyPr>
          <a:lstStyle/>
          <a:p>
            <a:pPr algn="ctr">
              <a:lnSpc>
                <a:spcPts val="3499"/>
              </a:lnSpc>
              <a:spcBef>
                <a:spcPct val="0"/>
              </a:spcBef>
            </a:pPr>
            <a:r>
              <a:rPr lang="en-US" sz="2499" b="1">
                <a:solidFill>
                  <a:srgbClr val="FFFFFF"/>
                </a:solidFill>
                <a:latin typeface="Roboto Bold"/>
                <a:ea typeface="Roboto Bold"/>
                <a:cs typeface="Roboto Bold"/>
                <a:sym typeface="Roboto Bold"/>
              </a:rPr>
              <a:t> 👨‍💻Admin</a:t>
            </a:r>
          </a:p>
        </p:txBody>
      </p:sp>
    </p:spTree>
  </p:cSld>
  <p:clrMapOvr>
    <a:masterClrMapping/>
  </p:clrMapOvr>
  <p:transition spd="slow">
    <p:cove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28700" y="331998"/>
            <a:ext cx="3129543" cy="993598"/>
          </a:xfrm>
          <a:custGeom>
            <a:avLst/>
            <a:gdLst/>
            <a:ahLst/>
            <a:cxnLst/>
            <a:rect l="l" t="t" r="r" b="b"/>
            <a:pathLst>
              <a:path w="3129543" h="993598">
                <a:moveTo>
                  <a:pt x="0" y="0"/>
                </a:moveTo>
                <a:lnTo>
                  <a:pt x="3129543" y="0"/>
                </a:lnTo>
                <a:lnTo>
                  <a:pt x="3129543" y="993597"/>
                </a:lnTo>
                <a:lnTo>
                  <a:pt x="0" y="9935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4158243" y="473300"/>
            <a:ext cx="3092161" cy="422290"/>
          </a:xfrm>
          <a:prstGeom prst="rect">
            <a:avLst/>
          </a:prstGeom>
        </p:spPr>
        <p:txBody>
          <a:bodyPr lIns="0" tIns="0" rIns="0" bIns="0" rtlCol="0" anchor="t">
            <a:spAutoFit/>
          </a:bodyPr>
          <a:lstStyle/>
          <a:p>
            <a:pPr algn="ctr">
              <a:lnSpc>
                <a:spcPts val="3499"/>
              </a:lnSpc>
              <a:spcBef>
                <a:spcPct val="0"/>
              </a:spcBef>
            </a:pPr>
            <a:r>
              <a:rPr lang="en-US" sz="2499" b="1">
                <a:solidFill>
                  <a:srgbClr val="F52319"/>
                </a:solidFill>
                <a:latin typeface="Roboto Bold"/>
                <a:ea typeface="Roboto Bold"/>
                <a:cs typeface="Roboto Bold"/>
                <a:sym typeface="Roboto Bold"/>
              </a:rPr>
              <a:t> - Quản lý người dùng</a:t>
            </a:r>
          </a:p>
        </p:txBody>
      </p:sp>
      <p:sp>
        <p:nvSpPr>
          <p:cNvPr id="4" name="TextBox 4"/>
          <p:cNvSpPr txBox="1"/>
          <p:nvPr/>
        </p:nvSpPr>
        <p:spPr>
          <a:xfrm rot="-162720">
            <a:off x="1035415" y="472270"/>
            <a:ext cx="3114532" cy="424403"/>
          </a:xfrm>
          <a:prstGeom prst="rect">
            <a:avLst/>
          </a:prstGeom>
        </p:spPr>
        <p:txBody>
          <a:bodyPr lIns="0" tIns="0" rIns="0" bIns="0" rtlCol="0" anchor="t">
            <a:spAutoFit/>
          </a:bodyPr>
          <a:lstStyle/>
          <a:p>
            <a:pPr algn="ctr">
              <a:lnSpc>
                <a:spcPts val="3499"/>
              </a:lnSpc>
              <a:spcBef>
                <a:spcPct val="0"/>
              </a:spcBef>
            </a:pPr>
            <a:r>
              <a:rPr lang="en-US" sz="2499" b="1">
                <a:solidFill>
                  <a:srgbClr val="FFFFFF"/>
                </a:solidFill>
                <a:latin typeface="Roboto Bold"/>
                <a:ea typeface="Roboto Bold"/>
                <a:cs typeface="Roboto Bold"/>
                <a:sym typeface="Roboto Bold"/>
              </a:rPr>
              <a:t> 👨‍💻Admin</a:t>
            </a:r>
          </a:p>
        </p:txBody>
      </p:sp>
      <p:sp>
        <p:nvSpPr>
          <p:cNvPr id="5" name="Freeform 5"/>
          <p:cNvSpPr/>
          <p:nvPr/>
        </p:nvSpPr>
        <p:spPr>
          <a:xfrm>
            <a:off x="2625960" y="1925505"/>
            <a:ext cx="13036080" cy="7332795"/>
          </a:xfrm>
          <a:custGeom>
            <a:avLst/>
            <a:gdLst/>
            <a:ahLst/>
            <a:cxnLst/>
            <a:rect l="l" t="t" r="r" b="b"/>
            <a:pathLst>
              <a:path w="13036080" h="7332795">
                <a:moveTo>
                  <a:pt x="0" y="0"/>
                </a:moveTo>
                <a:lnTo>
                  <a:pt x="13036080" y="0"/>
                </a:lnTo>
                <a:lnTo>
                  <a:pt x="13036080" y="7332795"/>
                </a:lnTo>
                <a:lnTo>
                  <a:pt x="0" y="7332795"/>
                </a:lnTo>
                <a:lnTo>
                  <a:pt x="0" y="0"/>
                </a:lnTo>
                <a:close/>
              </a:path>
            </a:pathLst>
          </a:custGeom>
          <a:blipFill>
            <a:blip r:embed="rId4"/>
            <a:stretch>
              <a:fillRect/>
            </a:stretch>
          </a:blipFill>
          <a:ln w="9525" cap="sq">
            <a:solidFill>
              <a:srgbClr val="000000"/>
            </a:solidFill>
            <a:prstDash val="solid"/>
            <a:miter/>
          </a:ln>
        </p:spPr>
      </p:sp>
    </p:spTree>
  </p:cSld>
  <p:clrMapOvr>
    <a:masterClrMapping/>
  </p:clrMapOvr>
  <p:transition spd="slow">
    <p:cove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28700" y="331998"/>
            <a:ext cx="3129543" cy="993598"/>
          </a:xfrm>
          <a:custGeom>
            <a:avLst/>
            <a:gdLst/>
            <a:ahLst/>
            <a:cxnLst/>
            <a:rect l="l" t="t" r="r" b="b"/>
            <a:pathLst>
              <a:path w="3129543" h="993598">
                <a:moveTo>
                  <a:pt x="0" y="0"/>
                </a:moveTo>
                <a:lnTo>
                  <a:pt x="3129543" y="0"/>
                </a:lnTo>
                <a:lnTo>
                  <a:pt x="3129543" y="993597"/>
                </a:lnTo>
                <a:lnTo>
                  <a:pt x="0" y="9935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058046" y="1630615"/>
            <a:ext cx="7076913" cy="3980764"/>
          </a:xfrm>
          <a:custGeom>
            <a:avLst/>
            <a:gdLst/>
            <a:ahLst/>
            <a:cxnLst/>
            <a:rect l="l" t="t" r="r" b="b"/>
            <a:pathLst>
              <a:path w="7076913" h="3980764">
                <a:moveTo>
                  <a:pt x="0" y="0"/>
                </a:moveTo>
                <a:lnTo>
                  <a:pt x="7076914" y="0"/>
                </a:lnTo>
                <a:lnTo>
                  <a:pt x="7076914" y="3980764"/>
                </a:lnTo>
                <a:lnTo>
                  <a:pt x="0" y="3980764"/>
                </a:lnTo>
                <a:lnTo>
                  <a:pt x="0" y="0"/>
                </a:lnTo>
                <a:close/>
              </a:path>
            </a:pathLst>
          </a:custGeom>
          <a:blipFill>
            <a:blip r:embed="rId4"/>
            <a:stretch>
              <a:fillRect/>
            </a:stretch>
          </a:blipFill>
          <a:ln w="9525" cap="sq">
            <a:solidFill>
              <a:srgbClr val="000000"/>
            </a:solidFill>
            <a:prstDash val="solid"/>
            <a:miter/>
          </a:ln>
        </p:spPr>
      </p:sp>
      <p:sp>
        <p:nvSpPr>
          <p:cNvPr id="4" name="Freeform 4"/>
          <p:cNvSpPr/>
          <p:nvPr/>
        </p:nvSpPr>
        <p:spPr>
          <a:xfrm>
            <a:off x="10182387" y="1630615"/>
            <a:ext cx="7076913" cy="3980764"/>
          </a:xfrm>
          <a:custGeom>
            <a:avLst/>
            <a:gdLst/>
            <a:ahLst/>
            <a:cxnLst/>
            <a:rect l="l" t="t" r="r" b="b"/>
            <a:pathLst>
              <a:path w="7076913" h="3980764">
                <a:moveTo>
                  <a:pt x="0" y="0"/>
                </a:moveTo>
                <a:lnTo>
                  <a:pt x="7076913" y="0"/>
                </a:lnTo>
                <a:lnTo>
                  <a:pt x="7076913" y="3980764"/>
                </a:lnTo>
                <a:lnTo>
                  <a:pt x="0" y="3980764"/>
                </a:lnTo>
                <a:lnTo>
                  <a:pt x="0" y="0"/>
                </a:lnTo>
                <a:close/>
              </a:path>
            </a:pathLst>
          </a:custGeom>
          <a:blipFill>
            <a:blip r:embed="rId5"/>
            <a:stretch>
              <a:fillRect/>
            </a:stretch>
          </a:blipFill>
          <a:ln w="9525" cap="sq">
            <a:solidFill>
              <a:srgbClr val="000000"/>
            </a:solidFill>
            <a:prstDash val="solid"/>
            <a:miter/>
          </a:ln>
        </p:spPr>
      </p:sp>
      <p:sp>
        <p:nvSpPr>
          <p:cNvPr id="5" name="Freeform 5"/>
          <p:cNvSpPr/>
          <p:nvPr/>
        </p:nvSpPr>
        <p:spPr>
          <a:xfrm>
            <a:off x="1058046" y="5916400"/>
            <a:ext cx="7076913" cy="3980764"/>
          </a:xfrm>
          <a:custGeom>
            <a:avLst/>
            <a:gdLst/>
            <a:ahLst/>
            <a:cxnLst/>
            <a:rect l="l" t="t" r="r" b="b"/>
            <a:pathLst>
              <a:path w="7076913" h="3980764">
                <a:moveTo>
                  <a:pt x="0" y="0"/>
                </a:moveTo>
                <a:lnTo>
                  <a:pt x="7076914" y="0"/>
                </a:lnTo>
                <a:lnTo>
                  <a:pt x="7076914" y="3980763"/>
                </a:lnTo>
                <a:lnTo>
                  <a:pt x="0" y="3980763"/>
                </a:lnTo>
                <a:lnTo>
                  <a:pt x="0" y="0"/>
                </a:lnTo>
                <a:close/>
              </a:path>
            </a:pathLst>
          </a:custGeom>
          <a:blipFill>
            <a:blip r:embed="rId6"/>
            <a:stretch>
              <a:fillRect/>
            </a:stretch>
          </a:blipFill>
          <a:ln w="9525" cap="sq">
            <a:solidFill>
              <a:srgbClr val="000000"/>
            </a:solidFill>
            <a:prstDash val="solid"/>
            <a:miter/>
          </a:ln>
        </p:spPr>
      </p:sp>
      <p:sp>
        <p:nvSpPr>
          <p:cNvPr id="6" name="Freeform 6"/>
          <p:cNvSpPr/>
          <p:nvPr/>
        </p:nvSpPr>
        <p:spPr>
          <a:xfrm>
            <a:off x="10182387" y="5916400"/>
            <a:ext cx="7076913" cy="3980764"/>
          </a:xfrm>
          <a:custGeom>
            <a:avLst/>
            <a:gdLst/>
            <a:ahLst/>
            <a:cxnLst/>
            <a:rect l="l" t="t" r="r" b="b"/>
            <a:pathLst>
              <a:path w="7076913" h="3980764">
                <a:moveTo>
                  <a:pt x="0" y="0"/>
                </a:moveTo>
                <a:lnTo>
                  <a:pt x="7076913" y="0"/>
                </a:lnTo>
                <a:lnTo>
                  <a:pt x="7076913" y="3980763"/>
                </a:lnTo>
                <a:lnTo>
                  <a:pt x="0" y="3980763"/>
                </a:lnTo>
                <a:lnTo>
                  <a:pt x="0" y="0"/>
                </a:lnTo>
                <a:close/>
              </a:path>
            </a:pathLst>
          </a:custGeom>
          <a:blipFill>
            <a:blip r:embed="rId7"/>
            <a:stretch>
              <a:fillRect/>
            </a:stretch>
          </a:blipFill>
          <a:ln w="9525" cap="sq">
            <a:solidFill>
              <a:srgbClr val="000000"/>
            </a:solidFill>
            <a:prstDash val="solid"/>
            <a:miter/>
          </a:ln>
        </p:spPr>
      </p:sp>
      <p:sp>
        <p:nvSpPr>
          <p:cNvPr id="7" name="TextBox 7"/>
          <p:cNvSpPr txBox="1"/>
          <p:nvPr/>
        </p:nvSpPr>
        <p:spPr>
          <a:xfrm>
            <a:off x="4158243" y="473300"/>
            <a:ext cx="3514129" cy="422290"/>
          </a:xfrm>
          <a:prstGeom prst="rect">
            <a:avLst/>
          </a:prstGeom>
        </p:spPr>
        <p:txBody>
          <a:bodyPr lIns="0" tIns="0" rIns="0" bIns="0" rtlCol="0" anchor="t">
            <a:spAutoFit/>
          </a:bodyPr>
          <a:lstStyle/>
          <a:p>
            <a:pPr algn="ctr">
              <a:lnSpc>
                <a:spcPts val="3499"/>
              </a:lnSpc>
              <a:spcBef>
                <a:spcPct val="0"/>
              </a:spcBef>
            </a:pPr>
            <a:r>
              <a:rPr lang="en-US" sz="2499" b="1">
                <a:solidFill>
                  <a:srgbClr val="F52319"/>
                </a:solidFill>
                <a:latin typeface="Roboto Bold"/>
                <a:ea typeface="Roboto Bold"/>
                <a:cs typeface="Roboto Bold"/>
                <a:sym typeface="Roboto Bold"/>
              </a:rPr>
              <a:t> - Quản lý yêu cầu tư vấn</a:t>
            </a:r>
          </a:p>
        </p:txBody>
      </p:sp>
      <p:sp>
        <p:nvSpPr>
          <p:cNvPr id="8" name="TextBox 8"/>
          <p:cNvSpPr txBox="1"/>
          <p:nvPr/>
        </p:nvSpPr>
        <p:spPr>
          <a:xfrm rot="-162720">
            <a:off x="1035415" y="472270"/>
            <a:ext cx="3114532" cy="424403"/>
          </a:xfrm>
          <a:prstGeom prst="rect">
            <a:avLst/>
          </a:prstGeom>
        </p:spPr>
        <p:txBody>
          <a:bodyPr lIns="0" tIns="0" rIns="0" bIns="0" rtlCol="0" anchor="t">
            <a:spAutoFit/>
          </a:bodyPr>
          <a:lstStyle/>
          <a:p>
            <a:pPr algn="ctr">
              <a:lnSpc>
                <a:spcPts val="3499"/>
              </a:lnSpc>
              <a:spcBef>
                <a:spcPct val="0"/>
              </a:spcBef>
            </a:pPr>
            <a:r>
              <a:rPr lang="en-US" sz="2499" b="1">
                <a:solidFill>
                  <a:srgbClr val="FFFFFF"/>
                </a:solidFill>
                <a:latin typeface="Roboto Bold"/>
                <a:ea typeface="Roboto Bold"/>
                <a:cs typeface="Roboto Bold"/>
                <a:sym typeface="Roboto Bold"/>
              </a:rPr>
              <a:t> 👨‍💻Admin</a:t>
            </a:r>
          </a:p>
        </p:txBody>
      </p:sp>
    </p:spTree>
  </p:cSld>
  <p:clrMapOvr>
    <a:masterClrMapping/>
  </p:clrMapOvr>
  <p:transition spd="slow">
    <p:cove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28700" y="331998"/>
            <a:ext cx="3129543" cy="993598"/>
          </a:xfrm>
          <a:custGeom>
            <a:avLst/>
            <a:gdLst/>
            <a:ahLst/>
            <a:cxnLst/>
            <a:rect l="l" t="t" r="r" b="b"/>
            <a:pathLst>
              <a:path w="3129543" h="993598">
                <a:moveTo>
                  <a:pt x="0" y="0"/>
                </a:moveTo>
                <a:lnTo>
                  <a:pt x="3129543" y="0"/>
                </a:lnTo>
                <a:lnTo>
                  <a:pt x="3129543" y="993597"/>
                </a:lnTo>
                <a:lnTo>
                  <a:pt x="0" y="9935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058046" y="1630615"/>
            <a:ext cx="7076913" cy="3980764"/>
          </a:xfrm>
          <a:custGeom>
            <a:avLst/>
            <a:gdLst/>
            <a:ahLst/>
            <a:cxnLst/>
            <a:rect l="l" t="t" r="r" b="b"/>
            <a:pathLst>
              <a:path w="7076913" h="3980764">
                <a:moveTo>
                  <a:pt x="0" y="0"/>
                </a:moveTo>
                <a:lnTo>
                  <a:pt x="7076914" y="0"/>
                </a:lnTo>
                <a:lnTo>
                  <a:pt x="7076914" y="3980764"/>
                </a:lnTo>
                <a:lnTo>
                  <a:pt x="0" y="3980764"/>
                </a:lnTo>
                <a:lnTo>
                  <a:pt x="0" y="0"/>
                </a:lnTo>
                <a:close/>
              </a:path>
            </a:pathLst>
          </a:custGeom>
          <a:blipFill>
            <a:blip r:embed="rId4"/>
            <a:stretch>
              <a:fillRect/>
            </a:stretch>
          </a:blipFill>
          <a:ln w="9525" cap="sq">
            <a:solidFill>
              <a:srgbClr val="000000"/>
            </a:solidFill>
            <a:prstDash val="solid"/>
            <a:miter/>
          </a:ln>
        </p:spPr>
      </p:sp>
      <p:sp>
        <p:nvSpPr>
          <p:cNvPr id="4" name="Freeform 4"/>
          <p:cNvSpPr/>
          <p:nvPr/>
        </p:nvSpPr>
        <p:spPr>
          <a:xfrm>
            <a:off x="10182387" y="1630615"/>
            <a:ext cx="7076913" cy="3980764"/>
          </a:xfrm>
          <a:custGeom>
            <a:avLst/>
            <a:gdLst/>
            <a:ahLst/>
            <a:cxnLst/>
            <a:rect l="l" t="t" r="r" b="b"/>
            <a:pathLst>
              <a:path w="7076913" h="3980764">
                <a:moveTo>
                  <a:pt x="0" y="0"/>
                </a:moveTo>
                <a:lnTo>
                  <a:pt x="7076913" y="0"/>
                </a:lnTo>
                <a:lnTo>
                  <a:pt x="7076913" y="3980764"/>
                </a:lnTo>
                <a:lnTo>
                  <a:pt x="0" y="3980764"/>
                </a:lnTo>
                <a:lnTo>
                  <a:pt x="0" y="0"/>
                </a:lnTo>
                <a:close/>
              </a:path>
            </a:pathLst>
          </a:custGeom>
          <a:blipFill>
            <a:blip r:embed="rId5"/>
            <a:stretch>
              <a:fillRect/>
            </a:stretch>
          </a:blipFill>
          <a:ln w="9525" cap="sq">
            <a:solidFill>
              <a:srgbClr val="000000"/>
            </a:solidFill>
            <a:prstDash val="solid"/>
            <a:miter/>
          </a:ln>
        </p:spPr>
      </p:sp>
      <p:sp>
        <p:nvSpPr>
          <p:cNvPr id="5" name="Freeform 5"/>
          <p:cNvSpPr/>
          <p:nvPr/>
        </p:nvSpPr>
        <p:spPr>
          <a:xfrm>
            <a:off x="1058046" y="5916400"/>
            <a:ext cx="7076913" cy="3980764"/>
          </a:xfrm>
          <a:custGeom>
            <a:avLst/>
            <a:gdLst/>
            <a:ahLst/>
            <a:cxnLst/>
            <a:rect l="l" t="t" r="r" b="b"/>
            <a:pathLst>
              <a:path w="7076913" h="3980764">
                <a:moveTo>
                  <a:pt x="0" y="0"/>
                </a:moveTo>
                <a:lnTo>
                  <a:pt x="7076914" y="0"/>
                </a:lnTo>
                <a:lnTo>
                  <a:pt x="7076914" y="3980763"/>
                </a:lnTo>
                <a:lnTo>
                  <a:pt x="0" y="3980763"/>
                </a:lnTo>
                <a:lnTo>
                  <a:pt x="0" y="0"/>
                </a:lnTo>
                <a:close/>
              </a:path>
            </a:pathLst>
          </a:custGeom>
          <a:blipFill>
            <a:blip r:embed="rId6"/>
            <a:stretch>
              <a:fillRect/>
            </a:stretch>
          </a:blipFill>
          <a:ln w="9525" cap="sq">
            <a:solidFill>
              <a:srgbClr val="000000"/>
            </a:solidFill>
            <a:prstDash val="solid"/>
            <a:miter/>
          </a:ln>
        </p:spPr>
      </p:sp>
      <p:sp>
        <p:nvSpPr>
          <p:cNvPr id="6" name="Freeform 6"/>
          <p:cNvSpPr/>
          <p:nvPr/>
        </p:nvSpPr>
        <p:spPr>
          <a:xfrm>
            <a:off x="10182387" y="5916400"/>
            <a:ext cx="7076913" cy="3980764"/>
          </a:xfrm>
          <a:custGeom>
            <a:avLst/>
            <a:gdLst/>
            <a:ahLst/>
            <a:cxnLst/>
            <a:rect l="l" t="t" r="r" b="b"/>
            <a:pathLst>
              <a:path w="7076913" h="3980764">
                <a:moveTo>
                  <a:pt x="0" y="0"/>
                </a:moveTo>
                <a:lnTo>
                  <a:pt x="7076913" y="0"/>
                </a:lnTo>
                <a:lnTo>
                  <a:pt x="7076913" y="3980763"/>
                </a:lnTo>
                <a:lnTo>
                  <a:pt x="0" y="3980763"/>
                </a:lnTo>
                <a:lnTo>
                  <a:pt x="0" y="0"/>
                </a:lnTo>
                <a:close/>
              </a:path>
            </a:pathLst>
          </a:custGeom>
          <a:blipFill>
            <a:blip r:embed="rId7"/>
            <a:stretch>
              <a:fillRect/>
            </a:stretch>
          </a:blipFill>
          <a:ln w="9525" cap="sq">
            <a:solidFill>
              <a:srgbClr val="000000"/>
            </a:solidFill>
            <a:prstDash val="solid"/>
            <a:miter/>
          </a:ln>
        </p:spPr>
      </p:sp>
      <p:sp>
        <p:nvSpPr>
          <p:cNvPr id="7" name="TextBox 7"/>
          <p:cNvSpPr txBox="1"/>
          <p:nvPr/>
        </p:nvSpPr>
        <p:spPr>
          <a:xfrm>
            <a:off x="4158242" y="473300"/>
            <a:ext cx="3233157" cy="422290"/>
          </a:xfrm>
          <a:prstGeom prst="rect">
            <a:avLst/>
          </a:prstGeom>
        </p:spPr>
        <p:txBody>
          <a:bodyPr wrap="square" lIns="0" tIns="0" rIns="0" bIns="0" rtlCol="0" anchor="t">
            <a:spAutoFit/>
          </a:bodyPr>
          <a:lstStyle/>
          <a:p>
            <a:pPr algn="ctr">
              <a:lnSpc>
                <a:spcPts val="3499"/>
              </a:lnSpc>
              <a:spcBef>
                <a:spcPct val="0"/>
              </a:spcBef>
            </a:pPr>
            <a:r>
              <a:rPr lang="en-US" sz="2499" b="1" dirty="0">
                <a:solidFill>
                  <a:srgbClr val="F52319"/>
                </a:solidFill>
                <a:latin typeface="Roboto Bold"/>
                <a:ea typeface="Roboto Bold"/>
                <a:cs typeface="Roboto Bold"/>
                <a:sym typeface="Roboto Bold"/>
              </a:rPr>
              <a:t> - Thống </a:t>
            </a:r>
            <a:r>
              <a:rPr lang="en-US" sz="2499" b="1" dirty="0" err="1">
                <a:solidFill>
                  <a:srgbClr val="F52319"/>
                </a:solidFill>
                <a:latin typeface="Roboto Bold"/>
                <a:ea typeface="Roboto Bold"/>
                <a:cs typeface="Roboto Bold"/>
                <a:sym typeface="Roboto Bold"/>
              </a:rPr>
              <a:t>kê</a:t>
            </a:r>
            <a:r>
              <a:rPr lang="en-US" sz="2499" b="1" dirty="0">
                <a:solidFill>
                  <a:srgbClr val="F52319"/>
                </a:solidFill>
                <a:latin typeface="Roboto Bold"/>
                <a:ea typeface="Roboto Bold"/>
                <a:cs typeface="Roboto Bold"/>
                <a:sym typeface="Roboto Bold"/>
              </a:rPr>
              <a:t> </a:t>
            </a:r>
            <a:r>
              <a:rPr lang="en-US" sz="2499" b="1" dirty="0" err="1">
                <a:solidFill>
                  <a:srgbClr val="F52319"/>
                </a:solidFill>
                <a:latin typeface="Roboto Bold"/>
                <a:ea typeface="Roboto Bold"/>
                <a:cs typeface="Roboto Bold"/>
                <a:sym typeface="Roboto Bold"/>
              </a:rPr>
              <a:t>trang</a:t>
            </a:r>
            <a:r>
              <a:rPr lang="en-US" sz="2499" b="1" dirty="0">
                <a:solidFill>
                  <a:srgbClr val="F52319"/>
                </a:solidFill>
                <a:latin typeface="Roboto Bold"/>
                <a:ea typeface="Roboto Bold"/>
                <a:cs typeface="Roboto Bold"/>
                <a:sym typeface="Roboto Bold"/>
              </a:rPr>
              <a:t> web</a:t>
            </a:r>
          </a:p>
        </p:txBody>
      </p:sp>
      <p:sp>
        <p:nvSpPr>
          <p:cNvPr id="8" name="TextBox 8"/>
          <p:cNvSpPr txBox="1"/>
          <p:nvPr/>
        </p:nvSpPr>
        <p:spPr>
          <a:xfrm rot="-162720">
            <a:off x="1035415" y="472270"/>
            <a:ext cx="3114532" cy="424403"/>
          </a:xfrm>
          <a:prstGeom prst="rect">
            <a:avLst/>
          </a:prstGeom>
        </p:spPr>
        <p:txBody>
          <a:bodyPr lIns="0" tIns="0" rIns="0" bIns="0" rtlCol="0" anchor="t">
            <a:spAutoFit/>
          </a:bodyPr>
          <a:lstStyle/>
          <a:p>
            <a:pPr algn="ctr">
              <a:lnSpc>
                <a:spcPts val="3499"/>
              </a:lnSpc>
              <a:spcBef>
                <a:spcPct val="0"/>
              </a:spcBef>
            </a:pPr>
            <a:r>
              <a:rPr lang="en-US" sz="2499" b="1">
                <a:solidFill>
                  <a:srgbClr val="FFFFFF"/>
                </a:solidFill>
                <a:latin typeface="Roboto Bold"/>
                <a:ea typeface="Roboto Bold"/>
                <a:cs typeface="Roboto Bold"/>
                <a:sym typeface="Roboto Bold"/>
              </a:rPr>
              <a:t> 👨‍💻Admin</a:t>
            </a:r>
          </a:p>
        </p:txBody>
      </p:sp>
    </p:spTree>
  </p:cSld>
  <p:clrMapOvr>
    <a:masterClrMapping/>
  </p:clrMapOvr>
  <p:transition spd="slow">
    <p:cover/>
  </p:transition>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174876"/>
        </a:solidFill>
        <a:effectLst/>
      </p:bgPr>
    </p:bg>
    <p:spTree>
      <p:nvGrpSpPr>
        <p:cNvPr id="1" name=""/>
        <p:cNvGrpSpPr/>
        <p:nvPr/>
      </p:nvGrpSpPr>
      <p:grpSpPr>
        <a:xfrm>
          <a:off x="0" y="0"/>
          <a:ext cx="0" cy="0"/>
          <a:chOff x="0" y="0"/>
          <a:chExt cx="0" cy="0"/>
        </a:xfrm>
      </p:grpSpPr>
      <p:grpSp>
        <p:nvGrpSpPr>
          <p:cNvPr id="2" name="Group 2"/>
          <p:cNvGrpSpPr/>
          <p:nvPr/>
        </p:nvGrpSpPr>
        <p:grpSpPr>
          <a:xfrm>
            <a:off x="-1100233" y="2549343"/>
            <a:ext cx="8451962" cy="2478668"/>
            <a:chOff x="0" y="0"/>
            <a:chExt cx="2560994" cy="751051"/>
          </a:xfrm>
        </p:grpSpPr>
        <p:sp>
          <p:nvSpPr>
            <p:cNvPr id="3" name="Freeform 3"/>
            <p:cNvSpPr/>
            <p:nvPr/>
          </p:nvSpPr>
          <p:spPr>
            <a:xfrm>
              <a:off x="0" y="0"/>
              <a:ext cx="2560994" cy="751051"/>
            </a:xfrm>
            <a:custGeom>
              <a:avLst/>
              <a:gdLst/>
              <a:ahLst/>
              <a:cxnLst/>
              <a:rect l="l" t="t" r="r" b="b"/>
              <a:pathLst>
                <a:path w="2560994" h="751051">
                  <a:moveTo>
                    <a:pt x="9160" y="0"/>
                  </a:moveTo>
                  <a:lnTo>
                    <a:pt x="2551835" y="0"/>
                  </a:lnTo>
                  <a:cubicBezTo>
                    <a:pt x="2554264" y="0"/>
                    <a:pt x="2556594" y="965"/>
                    <a:pt x="2558312" y="2683"/>
                  </a:cubicBezTo>
                  <a:cubicBezTo>
                    <a:pt x="2560029" y="4401"/>
                    <a:pt x="2560994" y="6731"/>
                    <a:pt x="2560994" y="9160"/>
                  </a:cubicBezTo>
                  <a:lnTo>
                    <a:pt x="2560994" y="741891"/>
                  </a:lnTo>
                  <a:cubicBezTo>
                    <a:pt x="2560994" y="744321"/>
                    <a:pt x="2560029" y="746650"/>
                    <a:pt x="2558312" y="748368"/>
                  </a:cubicBezTo>
                  <a:cubicBezTo>
                    <a:pt x="2556594" y="750086"/>
                    <a:pt x="2554264" y="751051"/>
                    <a:pt x="2551835" y="751051"/>
                  </a:cubicBezTo>
                  <a:lnTo>
                    <a:pt x="9160" y="751051"/>
                  </a:lnTo>
                  <a:cubicBezTo>
                    <a:pt x="4101" y="751051"/>
                    <a:pt x="0" y="746950"/>
                    <a:pt x="0" y="741891"/>
                  </a:cubicBezTo>
                  <a:lnTo>
                    <a:pt x="0" y="9160"/>
                  </a:lnTo>
                  <a:cubicBezTo>
                    <a:pt x="0" y="6731"/>
                    <a:pt x="965" y="4401"/>
                    <a:pt x="2683" y="2683"/>
                  </a:cubicBezTo>
                  <a:cubicBezTo>
                    <a:pt x="4401" y="965"/>
                    <a:pt x="6731" y="0"/>
                    <a:pt x="9160" y="0"/>
                  </a:cubicBezTo>
                  <a:close/>
                </a:path>
              </a:pathLst>
            </a:custGeom>
            <a:solidFill>
              <a:srgbClr val="FFFFFF"/>
            </a:solidFill>
          </p:spPr>
        </p:sp>
        <p:sp>
          <p:nvSpPr>
            <p:cNvPr id="4" name="TextBox 4"/>
            <p:cNvSpPr txBox="1"/>
            <p:nvPr/>
          </p:nvSpPr>
          <p:spPr>
            <a:xfrm>
              <a:off x="0" y="-47625"/>
              <a:ext cx="2560994" cy="798676"/>
            </a:xfrm>
            <a:prstGeom prst="rect">
              <a:avLst/>
            </a:prstGeom>
          </p:spPr>
          <p:txBody>
            <a:bodyPr lIns="44156" tIns="44156" rIns="44156" bIns="44156" rtlCol="0" anchor="ctr"/>
            <a:lstStyle/>
            <a:p>
              <a:pPr algn="ctr">
                <a:lnSpc>
                  <a:spcPts val="2659"/>
                </a:lnSpc>
                <a:spcBef>
                  <a:spcPct val="0"/>
                </a:spcBef>
              </a:pPr>
              <a:r>
                <a:rPr lang="en-US" sz="1899" spc="-284">
                  <a:solidFill>
                    <a:srgbClr val="FFFFFF"/>
                  </a:solidFill>
                  <a:latin typeface="Roboto"/>
                  <a:ea typeface="Roboto"/>
                  <a:cs typeface="Roboto"/>
                  <a:sym typeface="Roboto"/>
                </a:rPr>
                <a:t>dvcxvcxvcxbvfgghfgh</a:t>
              </a:r>
            </a:p>
          </p:txBody>
        </p:sp>
      </p:grpSp>
      <p:grpSp>
        <p:nvGrpSpPr>
          <p:cNvPr id="5" name="Group 5"/>
          <p:cNvGrpSpPr/>
          <p:nvPr/>
        </p:nvGrpSpPr>
        <p:grpSpPr>
          <a:xfrm>
            <a:off x="665513" y="3245262"/>
            <a:ext cx="16956975" cy="3796476"/>
            <a:chOff x="0" y="0"/>
            <a:chExt cx="22609300" cy="5061967"/>
          </a:xfrm>
        </p:grpSpPr>
        <p:sp>
          <p:nvSpPr>
            <p:cNvPr id="6" name="TextBox 6"/>
            <p:cNvSpPr txBox="1"/>
            <p:nvPr/>
          </p:nvSpPr>
          <p:spPr>
            <a:xfrm>
              <a:off x="0" y="-219075"/>
              <a:ext cx="12117466" cy="2547459"/>
            </a:xfrm>
            <a:prstGeom prst="rect">
              <a:avLst/>
            </a:prstGeom>
          </p:spPr>
          <p:txBody>
            <a:bodyPr lIns="0" tIns="0" rIns="0" bIns="0" rtlCol="0" anchor="t">
              <a:spAutoFit/>
            </a:bodyPr>
            <a:lstStyle/>
            <a:p>
              <a:pPr algn="ctr">
                <a:lnSpc>
                  <a:spcPts val="16099"/>
                </a:lnSpc>
                <a:spcBef>
                  <a:spcPct val="0"/>
                </a:spcBef>
              </a:pPr>
              <a:r>
                <a:rPr lang="en-US" sz="11499" b="1">
                  <a:solidFill>
                    <a:srgbClr val="FF8001"/>
                  </a:solidFill>
                  <a:latin typeface="Roboto Bold"/>
                  <a:ea typeface="Roboto Bold"/>
                  <a:cs typeface="Roboto Bold"/>
                  <a:sym typeface="Roboto Bold"/>
                </a:rPr>
                <a:t>KẾT LUẬN </a:t>
              </a:r>
              <a:r>
                <a:rPr lang="en-US" sz="11499" b="1">
                  <a:solidFill>
                    <a:srgbClr val="FFFFFF"/>
                  </a:solidFill>
                  <a:latin typeface="Roboto Bold"/>
                  <a:ea typeface="Roboto Bold"/>
                  <a:cs typeface="Roboto Bold"/>
                  <a:sym typeface="Roboto Bold"/>
                </a:rPr>
                <a:t>VÀ</a:t>
              </a:r>
            </a:p>
          </p:txBody>
        </p:sp>
        <p:sp>
          <p:nvSpPr>
            <p:cNvPr id="7" name="TextBox 7"/>
            <p:cNvSpPr txBox="1"/>
            <p:nvPr/>
          </p:nvSpPr>
          <p:spPr>
            <a:xfrm>
              <a:off x="4023941" y="2493484"/>
              <a:ext cx="18585359" cy="2568484"/>
            </a:xfrm>
            <a:prstGeom prst="rect">
              <a:avLst/>
            </a:prstGeom>
          </p:spPr>
          <p:txBody>
            <a:bodyPr lIns="0" tIns="0" rIns="0" bIns="0" rtlCol="0" anchor="t">
              <a:spAutoFit/>
            </a:bodyPr>
            <a:lstStyle/>
            <a:p>
              <a:pPr algn="ctr">
                <a:lnSpc>
                  <a:spcPts val="16147"/>
                </a:lnSpc>
                <a:spcBef>
                  <a:spcPct val="0"/>
                </a:spcBef>
              </a:pPr>
              <a:r>
                <a:rPr lang="en-US" sz="11533" b="1">
                  <a:solidFill>
                    <a:srgbClr val="FFFFFF"/>
                  </a:solidFill>
                  <a:latin typeface="Roboto Bold"/>
                  <a:ea typeface="Roboto Bold"/>
                  <a:cs typeface="Roboto Bold"/>
                  <a:sym typeface="Roboto Bold"/>
                </a:rPr>
                <a:t>HƯỚNG PHÁT TRIỂN</a:t>
              </a:r>
            </a:p>
          </p:txBody>
        </p:sp>
      </p:grpSp>
    </p:spTree>
  </p:cSld>
  <p:clrMapOvr>
    <a:masterClrMapping/>
  </p:clrMapOvr>
  <p:transition spd="slow">
    <p:cove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28700" y="179598"/>
            <a:ext cx="5348851" cy="1698205"/>
          </a:xfrm>
          <a:custGeom>
            <a:avLst/>
            <a:gdLst/>
            <a:ahLst/>
            <a:cxnLst/>
            <a:rect l="l" t="t" r="r" b="b"/>
            <a:pathLst>
              <a:path w="5348851" h="1698205">
                <a:moveTo>
                  <a:pt x="0" y="0"/>
                </a:moveTo>
                <a:lnTo>
                  <a:pt x="5348851" y="0"/>
                </a:lnTo>
                <a:lnTo>
                  <a:pt x="5348851" y="1698204"/>
                </a:lnTo>
                <a:lnTo>
                  <a:pt x="0" y="169820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rot="-162720">
            <a:off x="1039500" y="409306"/>
            <a:ext cx="5323194" cy="729694"/>
          </a:xfrm>
          <a:prstGeom prst="rect">
            <a:avLst/>
          </a:prstGeom>
        </p:spPr>
        <p:txBody>
          <a:bodyPr lIns="0" tIns="0" rIns="0" bIns="0" rtlCol="0" anchor="t">
            <a:spAutoFit/>
          </a:bodyPr>
          <a:lstStyle/>
          <a:p>
            <a:pPr algn="ctr">
              <a:lnSpc>
                <a:spcPts val="5980"/>
              </a:lnSpc>
              <a:spcBef>
                <a:spcPct val="0"/>
              </a:spcBef>
            </a:pPr>
            <a:r>
              <a:rPr lang="en-US" sz="4271" b="1">
                <a:solidFill>
                  <a:srgbClr val="FFFFFF"/>
                </a:solidFill>
                <a:latin typeface="Roboto Bold"/>
                <a:ea typeface="Roboto Bold"/>
                <a:cs typeface="Roboto Bold"/>
                <a:sym typeface="Roboto Bold"/>
              </a:rPr>
              <a:t>📌 Kết luận</a:t>
            </a:r>
          </a:p>
        </p:txBody>
      </p:sp>
      <p:grpSp>
        <p:nvGrpSpPr>
          <p:cNvPr id="4" name="Group 4"/>
          <p:cNvGrpSpPr/>
          <p:nvPr/>
        </p:nvGrpSpPr>
        <p:grpSpPr>
          <a:xfrm>
            <a:off x="1028700" y="2130995"/>
            <a:ext cx="16230600" cy="7127305"/>
            <a:chOff x="0" y="0"/>
            <a:chExt cx="2885691" cy="1267187"/>
          </a:xfrm>
        </p:grpSpPr>
        <p:sp>
          <p:nvSpPr>
            <p:cNvPr id="5" name="Freeform 5"/>
            <p:cNvSpPr/>
            <p:nvPr/>
          </p:nvSpPr>
          <p:spPr>
            <a:xfrm>
              <a:off x="0" y="0"/>
              <a:ext cx="2885691" cy="1267187"/>
            </a:xfrm>
            <a:custGeom>
              <a:avLst/>
              <a:gdLst/>
              <a:ahLst/>
              <a:cxnLst/>
              <a:rect l="l" t="t" r="r" b="b"/>
              <a:pathLst>
                <a:path w="2885691" h="1267187">
                  <a:moveTo>
                    <a:pt x="2806273" y="0"/>
                  </a:moveTo>
                  <a:lnTo>
                    <a:pt x="79418" y="0"/>
                  </a:lnTo>
                  <a:cubicBezTo>
                    <a:pt x="79418" y="43699"/>
                    <a:pt x="44079" y="79418"/>
                    <a:pt x="0" y="79418"/>
                  </a:cubicBezTo>
                  <a:lnTo>
                    <a:pt x="0" y="1187769"/>
                  </a:lnTo>
                  <a:cubicBezTo>
                    <a:pt x="43699" y="1187769"/>
                    <a:pt x="79418" y="1223108"/>
                    <a:pt x="79418" y="1267187"/>
                  </a:cubicBezTo>
                  <a:lnTo>
                    <a:pt x="2806273" y="1267187"/>
                  </a:lnTo>
                  <a:cubicBezTo>
                    <a:pt x="2806273" y="1223487"/>
                    <a:pt x="2841612" y="1187769"/>
                    <a:pt x="2885691" y="1187769"/>
                  </a:cubicBezTo>
                  <a:lnTo>
                    <a:pt x="2885691" y="79418"/>
                  </a:lnTo>
                  <a:cubicBezTo>
                    <a:pt x="2841992" y="79418"/>
                    <a:pt x="2806273" y="44079"/>
                    <a:pt x="2806273" y="0"/>
                  </a:cubicBezTo>
                  <a:close/>
                </a:path>
              </a:pathLst>
            </a:custGeom>
            <a:solidFill>
              <a:srgbClr val="000000">
                <a:alpha val="0"/>
              </a:srgbClr>
            </a:solidFill>
            <a:ln w="38100" cap="sq">
              <a:solidFill>
                <a:srgbClr val="000000"/>
              </a:solidFill>
              <a:prstDash val="solid"/>
              <a:miter/>
            </a:ln>
          </p:spPr>
        </p:sp>
        <p:sp>
          <p:nvSpPr>
            <p:cNvPr id="6" name="TextBox 6"/>
            <p:cNvSpPr txBox="1"/>
            <p:nvPr/>
          </p:nvSpPr>
          <p:spPr>
            <a:xfrm>
              <a:off x="38100" y="-38100"/>
              <a:ext cx="2809491" cy="1267187"/>
            </a:xfrm>
            <a:prstGeom prst="rect">
              <a:avLst/>
            </a:prstGeom>
          </p:spPr>
          <p:txBody>
            <a:bodyPr lIns="50800" tIns="50800" rIns="50800" bIns="50800" rtlCol="0" anchor="ctr"/>
            <a:lstStyle/>
            <a:p>
              <a:pPr algn="ctr">
                <a:lnSpc>
                  <a:spcPts val="3599"/>
                </a:lnSpc>
              </a:pPr>
              <a:endParaRPr/>
            </a:p>
          </p:txBody>
        </p:sp>
      </p:grpSp>
      <p:sp>
        <p:nvSpPr>
          <p:cNvPr id="7" name="AutoShape 7"/>
          <p:cNvSpPr/>
          <p:nvPr/>
        </p:nvSpPr>
        <p:spPr>
          <a:xfrm flipH="1">
            <a:off x="5449608" y="2130995"/>
            <a:ext cx="0" cy="7127305"/>
          </a:xfrm>
          <a:prstGeom prst="line">
            <a:avLst/>
          </a:prstGeom>
          <a:ln w="28575" cap="flat">
            <a:solidFill>
              <a:srgbClr val="000000"/>
            </a:solidFill>
            <a:prstDash val="lgDash"/>
            <a:headEnd type="none" w="sm" len="sm"/>
            <a:tailEnd type="none" w="sm" len="sm"/>
          </a:ln>
        </p:spPr>
      </p:sp>
      <p:sp>
        <p:nvSpPr>
          <p:cNvPr id="8" name="AutoShape 8"/>
          <p:cNvSpPr/>
          <p:nvPr/>
        </p:nvSpPr>
        <p:spPr>
          <a:xfrm>
            <a:off x="1028700" y="6649636"/>
            <a:ext cx="16230600" cy="0"/>
          </a:xfrm>
          <a:prstGeom prst="line">
            <a:avLst/>
          </a:prstGeom>
          <a:ln w="28575" cap="flat">
            <a:solidFill>
              <a:srgbClr val="000000"/>
            </a:solidFill>
            <a:prstDash val="lgDash"/>
            <a:headEnd type="none" w="sm" len="sm"/>
            <a:tailEnd type="none" w="sm" len="sm"/>
          </a:ln>
        </p:spPr>
      </p:sp>
      <p:sp>
        <p:nvSpPr>
          <p:cNvPr id="9" name="TextBox 9"/>
          <p:cNvSpPr txBox="1"/>
          <p:nvPr/>
        </p:nvSpPr>
        <p:spPr>
          <a:xfrm>
            <a:off x="1553258" y="3990685"/>
            <a:ext cx="3355670" cy="693420"/>
          </a:xfrm>
          <a:prstGeom prst="rect">
            <a:avLst/>
          </a:prstGeom>
        </p:spPr>
        <p:txBody>
          <a:bodyPr lIns="0" tIns="0" rIns="0" bIns="0" rtlCol="0" anchor="t">
            <a:spAutoFit/>
          </a:bodyPr>
          <a:lstStyle/>
          <a:p>
            <a:pPr algn="ctr">
              <a:lnSpc>
                <a:spcPts val="5700"/>
              </a:lnSpc>
            </a:pPr>
            <a:r>
              <a:rPr lang="en-US" sz="3800" b="1">
                <a:solidFill>
                  <a:srgbClr val="000000"/>
                </a:solidFill>
                <a:latin typeface="Roboto Bold"/>
                <a:ea typeface="Roboto Bold"/>
                <a:cs typeface="Roboto Bold"/>
                <a:sym typeface="Roboto Bold"/>
              </a:rPr>
              <a:t>Đã hoàn thành</a:t>
            </a:r>
          </a:p>
        </p:txBody>
      </p:sp>
      <p:sp>
        <p:nvSpPr>
          <p:cNvPr id="10" name="TextBox 10"/>
          <p:cNvSpPr txBox="1"/>
          <p:nvPr/>
        </p:nvSpPr>
        <p:spPr>
          <a:xfrm>
            <a:off x="1553258" y="7574942"/>
            <a:ext cx="3576703" cy="693420"/>
          </a:xfrm>
          <a:prstGeom prst="rect">
            <a:avLst/>
          </a:prstGeom>
        </p:spPr>
        <p:txBody>
          <a:bodyPr lIns="0" tIns="0" rIns="0" bIns="0" rtlCol="0" anchor="t">
            <a:spAutoFit/>
          </a:bodyPr>
          <a:lstStyle/>
          <a:p>
            <a:pPr algn="ctr">
              <a:lnSpc>
                <a:spcPts val="5700"/>
              </a:lnSpc>
            </a:pPr>
            <a:r>
              <a:rPr lang="en-US" sz="3800" b="1">
                <a:solidFill>
                  <a:srgbClr val="000000"/>
                </a:solidFill>
                <a:latin typeface="Roboto Bold"/>
                <a:ea typeface="Roboto Bold"/>
                <a:cs typeface="Roboto Bold"/>
                <a:sym typeface="Roboto Bold"/>
              </a:rPr>
              <a:t>Chưa hoàn thiện</a:t>
            </a:r>
          </a:p>
        </p:txBody>
      </p:sp>
      <p:sp>
        <p:nvSpPr>
          <p:cNvPr id="11" name="TextBox 11"/>
          <p:cNvSpPr txBox="1"/>
          <p:nvPr/>
        </p:nvSpPr>
        <p:spPr>
          <a:xfrm>
            <a:off x="5830238" y="2484261"/>
            <a:ext cx="10997685" cy="3696334"/>
          </a:xfrm>
          <a:prstGeom prst="rect">
            <a:avLst/>
          </a:prstGeom>
        </p:spPr>
        <p:txBody>
          <a:bodyPr lIns="0" tIns="0" rIns="0" bIns="0" rtlCol="0" anchor="t">
            <a:spAutoFit/>
          </a:bodyPr>
          <a:lstStyle/>
          <a:p>
            <a:pPr algn="just">
              <a:lnSpc>
                <a:spcPts val="4480"/>
              </a:lnSpc>
            </a:pPr>
            <a:r>
              <a:rPr lang="en-US" sz="2800">
                <a:solidFill>
                  <a:srgbClr val="000000"/>
                </a:solidFill>
                <a:latin typeface="Roboto"/>
                <a:ea typeface="Roboto"/>
                <a:cs typeface="Roboto"/>
                <a:sym typeface="Roboto"/>
              </a:rPr>
              <a:t>✅ Xây dựng thành công một website hỗ trợ tuyển sinh và tư vấn chọn ngành với giao diện thân thiện, dễ sử dụng, cung cấp thông tin chính xác về các ngành học, điểm chuẩn và tổ hợp xét tuyển.</a:t>
            </a:r>
          </a:p>
          <a:p>
            <a:pPr algn="just">
              <a:lnSpc>
                <a:spcPts val="1400"/>
              </a:lnSpc>
            </a:pPr>
            <a:endParaRPr lang="en-US" sz="2800">
              <a:solidFill>
                <a:srgbClr val="000000"/>
              </a:solidFill>
              <a:latin typeface="Roboto"/>
              <a:ea typeface="Roboto"/>
              <a:cs typeface="Roboto"/>
              <a:sym typeface="Roboto"/>
            </a:endParaRPr>
          </a:p>
          <a:p>
            <a:pPr algn="just">
              <a:lnSpc>
                <a:spcPts val="4480"/>
              </a:lnSpc>
            </a:pPr>
            <a:r>
              <a:rPr lang="en-US" sz="2800">
                <a:solidFill>
                  <a:srgbClr val="000000"/>
                </a:solidFill>
                <a:latin typeface="Roboto"/>
                <a:ea typeface="Roboto"/>
                <a:cs typeface="Roboto"/>
                <a:sym typeface="Roboto"/>
              </a:rPr>
              <a:t>✅ Hỗ trợ người dùng định hướng ngành nghề phù hợp thông qua hệ thống tư vấn trực tuyến, chat với tư vấn viên AI.</a:t>
            </a:r>
          </a:p>
          <a:p>
            <a:pPr algn="just">
              <a:lnSpc>
                <a:spcPts val="1400"/>
              </a:lnSpc>
            </a:pPr>
            <a:endParaRPr lang="en-US" sz="2800">
              <a:solidFill>
                <a:srgbClr val="000000"/>
              </a:solidFill>
              <a:latin typeface="Roboto"/>
              <a:ea typeface="Roboto"/>
              <a:cs typeface="Roboto"/>
              <a:sym typeface="Roboto"/>
            </a:endParaRPr>
          </a:p>
          <a:p>
            <a:pPr algn="just">
              <a:lnSpc>
                <a:spcPts val="4480"/>
              </a:lnSpc>
            </a:pPr>
            <a:r>
              <a:rPr lang="en-US" sz="2800">
                <a:solidFill>
                  <a:srgbClr val="000000"/>
                </a:solidFill>
                <a:latin typeface="Roboto"/>
                <a:ea typeface="Roboto"/>
                <a:cs typeface="Roboto"/>
                <a:sym typeface="Roboto"/>
              </a:rPr>
              <a:t>✅ Hệ thống quản lý nội dung chi tiết, chặc chẽ.</a:t>
            </a:r>
          </a:p>
        </p:txBody>
      </p:sp>
      <p:sp>
        <p:nvSpPr>
          <p:cNvPr id="12" name="TextBox 12"/>
          <p:cNvSpPr txBox="1"/>
          <p:nvPr/>
        </p:nvSpPr>
        <p:spPr>
          <a:xfrm>
            <a:off x="5830238" y="6997298"/>
            <a:ext cx="10997685" cy="1838959"/>
          </a:xfrm>
          <a:prstGeom prst="rect">
            <a:avLst/>
          </a:prstGeom>
        </p:spPr>
        <p:txBody>
          <a:bodyPr lIns="0" tIns="0" rIns="0" bIns="0" rtlCol="0" anchor="t">
            <a:spAutoFit/>
          </a:bodyPr>
          <a:lstStyle/>
          <a:p>
            <a:pPr algn="just">
              <a:lnSpc>
                <a:spcPts val="4480"/>
              </a:lnSpc>
            </a:pPr>
            <a:r>
              <a:rPr lang="en-US" sz="2800">
                <a:solidFill>
                  <a:srgbClr val="000000"/>
                </a:solidFill>
                <a:latin typeface="Roboto"/>
                <a:ea typeface="Roboto"/>
                <a:cs typeface="Roboto"/>
                <a:sym typeface="Roboto"/>
              </a:rPr>
              <a:t>❌ Chưa hoàn thiện được hệ thống gợi ý ngành học dựa trên năng lực - sở thích cá nhân.</a:t>
            </a:r>
          </a:p>
          <a:p>
            <a:pPr algn="just">
              <a:lnSpc>
                <a:spcPts val="1400"/>
              </a:lnSpc>
            </a:pPr>
            <a:endParaRPr lang="en-US" sz="2800">
              <a:solidFill>
                <a:srgbClr val="000000"/>
              </a:solidFill>
              <a:latin typeface="Roboto"/>
              <a:ea typeface="Roboto"/>
              <a:cs typeface="Roboto"/>
              <a:sym typeface="Roboto"/>
            </a:endParaRPr>
          </a:p>
          <a:p>
            <a:pPr algn="just">
              <a:lnSpc>
                <a:spcPts val="4480"/>
              </a:lnSpc>
            </a:pPr>
            <a:r>
              <a:rPr lang="en-US" sz="2800">
                <a:solidFill>
                  <a:srgbClr val="000000"/>
                </a:solidFill>
                <a:latin typeface="Roboto"/>
                <a:ea typeface="Roboto"/>
                <a:cs typeface="Roboto"/>
                <a:sym typeface="Roboto"/>
              </a:rPr>
              <a:t>❌ Hiệu suất hoạt động có thể giảm trong một số trường hợp.</a:t>
            </a:r>
          </a:p>
        </p:txBody>
      </p:sp>
    </p:spTree>
  </p:cSld>
  <p:clrMapOvr>
    <a:masterClrMapping/>
  </p:clrMapOvr>
  <p:transition spd="slow">
    <p:cove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2013704"/>
            <a:ext cx="16414220" cy="7772496"/>
          </a:xfrm>
          <a:prstGeom prst="rect">
            <a:avLst/>
          </a:prstGeom>
        </p:spPr>
        <p:txBody>
          <a:bodyPr lIns="0" tIns="0" rIns="0" bIns="0" rtlCol="0" anchor="t">
            <a:spAutoFit/>
          </a:bodyPr>
          <a:lstStyle/>
          <a:p>
            <a:pPr algn="just">
              <a:lnSpc>
                <a:spcPts val="5396"/>
              </a:lnSpc>
            </a:pPr>
            <a:r>
              <a:rPr lang="en-US" sz="3373">
                <a:solidFill>
                  <a:srgbClr val="000000"/>
                </a:solidFill>
                <a:latin typeface="Roboto"/>
                <a:ea typeface="Roboto"/>
                <a:cs typeface="Roboto"/>
                <a:sym typeface="Roboto"/>
              </a:rPr>
              <a:t>💡 Tích hợp hệ thống gợi ý ngành học thông minh dựa trên năng lực - sở thích cá nhân của từng người dùng.</a:t>
            </a:r>
          </a:p>
          <a:p>
            <a:pPr algn="just">
              <a:lnSpc>
                <a:spcPts val="1686"/>
              </a:lnSpc>
            </a:pPr>
            <a:endParaRPr lang="en-US" sz="3373">
              <a:solidFill>
                <a:srgbClr val="000000"/>
              </a:solidFill>
              <a:latin typeface="Roboto"/>
              <a:ea typeface="Roboto"/>
              <a:cs typeface="Roboto"/>
              <a:sym typeface="Roboto"/>
            </a:endParaRPr>
          </a:p>
          <a:p>
            <a:pPr algn="just">
              <a:lnSpc>
                <a:spcPts val="5396"/>
              </a:lnSpc>
            </a:pPr>
            <a:r>
              <a:rPr lang="en-US" sz="3373">
                <a:solidFill>
                  <a:srgbClr val="000000"/>
                </a:solidFill>
                <a:latin typeface="Roboto"/>
                <a:ea typeface="Roboto"/>
                <a:cs typeface="Roboto"/>
                <a:sym typeface="Roboto"/>
              </a:rPr>
              <a:t>🔄Cập nhật dữ liệu theo thời gian thực từ Bộ GD&amp;ĐT.</a:t>
            </a:r>
          </a:p>
          <a:p>
            <a:pPr algn="just">
              <a:lnSpc>
                <a:spcPts val="1686"/>
              </a:lnSpc>
            </a:pPr>
            <a:endParaRPr lang="en-US" sz="3373">
              <a:solidFill>
                <a:srgbClr val="000000"/>
              </a:solidFill>
              <a:latin typeface="Roboto"/>
              <a:ea typeface="Roboto"/>
              <a:cs typeface="Roboto"/>
              <a:sym typeface="Roboto"/>
            </a:endParaRPr>
          </a:p>
          <a:p>
            <a:pPr algn="just">
              <a:lnSpc>
                <a:spcPts val="5396"/>
              </a:lnSpc>
            </a:pPr>
            <a:r>
              <a:rPr lang="en-US" sz="3373">
                <a:solidFill>
                  <a:srgbClr val="000000"/>
                </a:solidFill>
                <a:latin typeface="Roboto"/>
                <a:ea typeface="Roboto"/>
                <a:cs typeface="Roboto"/>
                <a:sym typeface="Roboto"/>
              </a:rPr>
              <a:t>📱  Phát triển phiên bản mobile (ứng dụng Android/iOS) để người dùng có thể tra cứu thuận tiện mọi lúc mọi nơi.</a:t>
            </a:r>
          </a:p>
          <a:p>
            <a:pPr algn="just">
              <a:lnSpc>
                <a:spcPts val="1686"/>
              </a:lnSpc>
            </a:pPr>
            <a:endParaRPr lang="en-US" sz="3373">
              <a:solidFill>
                <a:srgbClr val="000000"/>
              </a:solidFill>
              <a:latin typeface="Roboto"/>
              <a:ea typeface="Roboto"/>
              <a:cs typeface="Roboto"/>
              <a:sym typeface="Roboto"/>
            </a:endParaRPr>
          </a:p>
          <a:p>
            <a:pPr algn="just">
              <a:lnSpc>
                <a:spcPts val="5396"/>
              </a:lnSpc>
            </a:pPr>
            <a:r>
              <a:rPr lang="en-US" sz="3373">
                <a:solidFill>
                  <a:srgbClr val="000000"/>
                </a:solidFill>
                <a:latin typeface="Roboto"/>
                <a:ea typeface="Roboto"/>
                <a:cs typeface="Roboto"/>
                <a:sym typeface="Roboto"/>
              </a:rPr>
              <a:t>🌐Mở rộng tính năng diễn đàn/chat trực tuyến, cho phép người dùng trao đổi và nhận hỗ trợ từ chuyên viên cố vấn, sinh viên trong trường.</a:t>
            </a:r>
          </a:p>
          <a:p>
            <a:pPr algn="just">
              <a:lnSpc>
                <a:spcPts val="1686"/>
              </a:lnSpc>
            </a:pPr>
            <a:endParaRPr lang="en-US" sz="3373">
              <a:solidFill>
                <a:srgbClr val="000000"/>
              </a:solidFill>
              <a:latin typeface="Roboto"/>
              <a:ea typeface="Roboto"/>
              <a:cs typeface="Roboto"/>
              <a:sym typeface="Roboto"/>
            </a:endParaRPr>
          </a:p>
          <a:p>
            <a:pPr algn="just">
              <a:lnSpc>
                <a:spcPts val="5396"/>
              </a:lnSpc>
            </a:pPr>
            <a:r>
              <a:rPr lang="en-US" sz="3373">
                <a:solidFill>
                  <a:srgbClr val="000000"/>
                </a:solidFill>
                <a:latin typeface="Roboto"/>
                <a:ea typeface="Roboto"/>
                <a:cs typeface="Roboto"/>
                <a:sym typeface="Roboto"/>
              </a:rPr>
              <a:t>📝Kết nối với hệ thống tuyển sinh thực tế, hỗ trợ đăng ký nguyện vọng hoặc lưu trữ hồ sơ cá nhân.</a:t>
            </a:r>
          </a:p>
          <a:p>
            <a:pPr algn="just">
              <a:lnSpc>
                <a:spcPts val="1686"/>
              </a:lnSpc>
            </a:pPr>
            <a:endParaRPr lang="en-US" sz="3373">
              <a:solidFill>
                <a:srgbClr val="000000"/>
              </a:solidFill>
              <a:latin typeface="Roboto"/>
              <a:ea typeface="Roboto"/>
              <a:cs typeface="Roboto"/>
              <a:sym typeface="Roboto"/>
            </a:endParaRPr>
          </a:p>
          <a:p>
            <a:pPr algn="just">
              <a:lnSpc>
                <a:spcPts val="5396"/>
              </a:lnSpc>
            </a:pPr>
            <a:r>
              <a:rPr lang="en-US" sz="3373">
                <a:solidFill>
                  <a:srgbClr val="000000"/>
                </a:solidFill>
                <a:latin typeface="Roboto"/>
                <a:ea typeface="Roboto"/>
                <a:cs typeface="Roboto"/>
                <a:sym typeface="Roboto"/>
              </a:rPr>
              <a:t>🤝Liên kết với các phòng ban khác để thông tin được cập nhật chính xác và tập trung.</a:t>
            </a:r>
          </a:p>
        </p:txBody>
      </p:sp>
      <p:sp>
        <p:nvSpPr>
          <p:cNvPr id="3" name="Freeform 3"/>
          <p:cNvSpPr/>
          <p:nvPr/>
        </p:nvSpPr>
        <p:spPr>
          <a:xfrm>
            <a:off x="1028700" y="179598"/>
            <a:ext cx="5348851" cy="1698205"/>
          </a:xfrm>
          <a:custGeom>
            <a:avLst/>
            <a:gdLst/>
            <a:ahLst/>
            <a:cxnLst/>
            <a:rect l="l" t="t" r="r" b="b"/>
            <a:pathLst>
              <a:path w="5348851" h="1698205">
                <a:moveTo>
                  <a:pt x="0" y="0"/>
                </a:moveTo>
                <a:lnTo>
                  <a:pt x="5348851" y="0"/>
                </a:lnTo>
                <a:lnTo>
                  <a:pt x="5348851" y="1698204"/>
                </a:lnTo>
                <a:lnTo>
                  <a:pt x="0" y="169820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TextBox 4"/>
          <p:cNvSpPr txBox="1"/>
          <p:nvPr/>
        </p:nvSpPr>
        <p:spPr>
          <a:xfrm rot="-169858">
            <a:off x="1039238" y="359352"/>
            <a:ext cx="5323541" cy="729732"/>
          </a:xfrm>
          <a:prstGeom prst="rect">
            <a:avLst/>
          </a:prstGeom>
        </p:spPr>
        <p:txBody>
          <a:bodyPr lIns="0" tIns="0" rIns="0" bIns="0" rtlCol="0" anchor="t">
            <a:spAutoFit/>
          </a:bodyPr>
          <a:lstStyle/>
          <a:p>
            <a:pPr algn="ctr">
              <a:lnSpc>
                <a:spcPts val="5980"/>
              </a:lnSpc>
              <a:spcBef>
                <a:spcPct val="0"/>
              </a:spcBef>
            </a:pPr>
            <a:r>
              <a:rPr lang="en-US" sz="4271" b="1">
                <a:solidFill>
                  <a:srgbClr val="FFFFFF"/>
                </a:solidFill>
                <a:latin typeface="Roboto Bold"/>
                <a:ea typeface="Roboto Bold"/>
                <a:cs typeface="Roboto Bold"/>
                <a:sym typeface="Roboto Bold"/>
              </a:rPr>
              <a:t>🚀 Hướng phát triển</a:t>
            </a:r>
          </a:p>
        </p:txBody>
      </p:sp>
    </p:spTree>
  </p:cSld>
  <p:clrMapOvr>
    <a:masterClrMapping/>
  </p:clrMapOvr>
  <p:transition spd="slow">
    <p:cover/>
  </p:transition>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174876"/>
        </a:solidFill>
        <a:effectLst/>
      </p:bgPr>
    </p:bg>
    <p:spTree>
      <p:nvGrpSpPr>
        <p:cNvPr id="1" name=""/>
        <p:cNvGrpSpPr/>
        <p:nvPr/>
      </p:nvGrpSpPr>
      <p:grpSpPr>
        <a:xfrm>
          <a:off x="0" y="0"/>
          <a:ext cx="0" cy="0"/>
          <a:chOff x="0" y="0"/>
          <a:chExt cx="0" cy="0"/>
        </a:xfrm>
      </p:grpSpPr>
      <p:sp>
        <p:nvSpPr>
          <p:cNvPr id="2" name="Freeform 2"/>
          <p:cNvSpPr/>
          <p:nvPr/>
        </p:nvSpPr>
        <p:spPr>
          <a:xfrm rot="-10580377">
            <a:off x="11501558" y="-9056189"/>
            <a:ext cx="24036383" cy="24664199"/>
          </a:xfrm>
          <a:custGeom>
            <a:avLst/>
            <a:gdLst/>
            <a:ahLst/>
            <a:cxnLst/>
            <a:rect l="l" t="t" r="r" b="b"/>
            <a:pathLst>
              <a:path w="24036383" h="24664199">
                <a:moveTo>
                  <a:pt x="0" y="0"/>
                </a:moveTo>
                <a:lnTo>
                  <a:pt x="24036382" y="0"/>
                </a:lnTo>
                <a:lnTo>
                  <a:pt x="24036382" y="24664199"/>
                </a:lnTo>
                <a:lnTo>
                  <a:pt x="0" y="2466419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1028700" y="994659"/>
            <a:ext cx="13670058" cy="4111903"/>
          </a:xfrm>
          <a:prstGeom prst="rect">
            <a:avLst/>
          </a:prstGeom>
        </p:spPr>
        <p:txBody>
          <a:bodyPr lIns="0" tIns="0" rIns="0" bIns="0" rtlCol="0" anchor="t">
            <a:spAutoFit/>
          </a:bodyPr>
          <a:lstStyle/>
          <a:p>
            <a:pPr algn="l">
              <a:lnSpc>
                <a:spcPts val="8126"/>
              </a:lnSpc>
            </a:pPr>
            <a:r>
              <a:rPr lang="en-US" sz="6251" b="1">
                <a:solidFill>
                  <a:srgbClr val="FBFBFB"/>
                </a:solidFill>
                <a:latin typeface="Roboto Bold"/>
                <a:ea typeface="Roboto Bold"/>
                <a:cs typeface="Roboto Bold"/>
                <a:sym typeface="Roboto Bold"/>
              </a:rPr>
              <a:t>Cảm ơn quý thầy/cô trong</a:t>
            </a:r>
          </a:p>
          <a:p>
            <a:pPr algn="l">
              <a:lnSpc>
                <a:spcPts val="8126"/>
              </a:lnSpc>
            </a:pPr>
            <a:r>
              <a:rPr lang="en-US" sz="6251" b="1">
                <a:solidFill>
                  <a:srgbClr val="FBFBFB"/>
                </a:solidFill>
                <a:latin typeface="Roboto Bold"/>
                <a:ea typeface="Roboto Bold"/>
                <a:cs typeface="Roboto Bold"/>
                <a:sym typeface="Roboto Bold"/>
              </a:rPr>
              <a:t>Hội đồng đánh giá Đồ án tốt nghiệp, cùng với các bạn sinh viên đã theo dõi </a:t>
            </a:r>
          </a:p>
          <a:p>
            <a:pPr marL="0" lvl="0" indent="0" algn="l">
              <a:lnSpc>
                <a:spcPts val="8126"/>
              </a:lnSpc>
            </a:pPr>
            <a:r>
              <a:rPr lang="en-US" sz="6251" b="1">
                <a:solidFill>
                  <a:srgbClr val="FBFBFB"/>
                </a:solidFill>
                <a:latin typeface="Roboto Bold"/>
                <a:ea typeface="Roboto Bold"/>
                <a:cs typeface="Roboto Bold"/>
                <a:sym typeface="Roboto Bold"/>
              </a:rPr>
              <a:t>và lắng nghe</a:t>
            </a:r>
          </a:p>
        </p:txBody>
      </p:sp>
      <p:sp>
        <p:nvSpPr>
          <p:cNvPr id="4" name="TextBox 4"/>
          <p:cNvSpPr txBox="1"/>
          <p:nvPr/>
        </p:nvSpPr>
        <p:spPr>
          <a:xfrm>
            <a:off x="1028700" y="5756712"/>
            <a:ext cx="9932651" cy="1290462"/>
          </a:xfrm>
          <a:prstGeom prst="rect">
            <a:avLst/>
          </a:prstGeom>
        </p:spPr>
        <p:txBody>
          <a:bodyPr lIns="0" tIns="0" rIns="0" bIns="0" rtlCol="0" anchor="t">
            <a:spAutoFit/>
          </a:bodyPr>
          <a:lstStyle/>
          <a:p>
            <a:pPr marL="0" lvl="0" indent="0" algn="just">
              <a:lnSpc>
                <a:spcPts val="3422"/>
              </a:lnSpc>
              <a:spcBef>
                <a:spcPct val="0"/>
              </a:spcBef>
            </a:pPr>
            <a:r>
              <a:rPr lang="en-US" sz="2444" i="1">
                <a:solidFill>
                  <a:srgbClr val="FBFBFB"/>
                </a:solidFill>
                <a:latin typeface="Roboto Italics"/>
                <a:ea typeface="Roboto Italics"/>
                <a:cs typeface="Roboto Italics"/>
                <a:sym typeface="Roboto Italics"/>
              </a:rPr>
              <a:t>Những nhận xét và góp ý chuyên môn từ quý thầy/cô là nguồn động lực và kinh nghiệm quý báu, giúp em hoàn thiện đề tài và nâng cao năng lực thực hiện dự án trong thực tế sau khi tốt nghiệp.</a:t>
            </a:r>
          </a:p>
        </p:txBody>
      </p:sp>
      <p:sp>
        <p:nvSpPr>
          <p:cNvPr id="5" name="TextBox 5"/>
          <p:cNvSpPr txBox="1"/>
          <p:nvPr/>
        </p:nvSpPr>
        <p:spPr>
          <a:xfrm>
            <a:off x="1028700" y="7694874"/>
            <a:ext cx="9932651" cy="433212"/>
          </a:xfrm>
          <a:prstGeom prst="rect">
            <a:avLst/>
          </a:prstGeom>
        </p:spPr>
        <p:txBody>
          <a:bodyPr lIns="0" tIns="0" rIns="0" bIns="0" rtlCol="0" anchor="t">
            <a:spAutoFit/>
          </a:bodyPr>
          <a:lstStyle/>
          <a:p>
            <a:pPr marL="0" lvl="0" indent="0" algn="just">
              <a:lnSpc>
                <a:spcPts val="3422"/>
              </a:lnSpc>
              <a:spcBef>
                <a:spcPct val="0"/>
              </a:spcBef>
            </a:pPr>
            <a:r>
              <a:rPr lang="en-US" sz="2444" b="1">
                <a:solidFill>
                  <a:srgbClr val="FBFBFB"/>
                </a:solidFill>
                <a:latin typeface="Roboto Bold"/>
                <a:ea typeface="Roboto Bold"/>
                <a:cs typeface="Roboto Bold"/>
                <a:sym typeface="Roboto Bold"/>
              </a:rPr>
              <a:t>Xin chân thành cảm ơn!</a:t>
            </a:r>
          </a:p>
        </p:txBody>
      </p:sp>
    </p:spTree>
  </p:cSld>
  <p:clrMapOvr>
    <a:masterClrMapping/>
  </p:clrMapOvr>
  <p:transition spd="slow">
    <p:cover dir="d"/>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74876"/>
        </a:solidFill>
        <a:effectLst/>
      </p:bgPr>
    </p:bg>
    <p:spTree>
      <p:nvGrpSpPr>
        <p:cNvPr id="1" name=""/>
        <p:cNvGrpSpPr/>
        <p:nvPr/>
      </p:nvGrpSpPr>
      <p:grpSpPr>
        <a:xfrm>
          <a:off x="0" y="0"/>
          <a:ext cx="0" cy="0"/>
          <a:chOff x="0" y="0"/>
          <a:chExt cx="0" cy="0"/>
        </a:xfrm>
      </p:grpSpPr>
      <p:grpSp>
        <p:nvGrpSpPr>
          <p:cNvPr id="2" name="Group 2"/>
          <p:cNvGrpSpPr/>
          <p:nvPr/>
        </p:nvGrpSpPr>
        <p:grpSpPr>
          <a:xfrm>
            <a:off x="0" y="3205621"/>
            <a:ext cx="10990068" cy="2494196"/>
            <a:chOff x="0" y="0"/>
            <a:chExt cx="2801178" cy="635727"/>
          </a:xfrm>
        </p:grpSpPr>
        <p:sp>
          <p:nvSpPr>
            <p:cNvPr id="3" name="Freeform 3"/>
            <p:cNvSpPr/>
            <p:nvPr/>
          </p:nvSpPr>
          <p:spPr>
            <a:xfrm>
              <a:off x="0" y="0"/>
              <a:ext cx="2801178" cy="635727"/>
            </a:xfrm>
            <a:custGeom>
              <a:avLst/>
              <a:gdLst/>
              <a:ahLst/>
              <a:cxnLst/>
              <a:rect l="l" t="t" r="r" b="b"/>
              <a:pathLst>
                <a:path w="2801178" h="635727">
                  <a:moveTo>
                    <a:pt x="0" y="0"/>
                  </a:moveTo>
                  <a:lnTo>
                    <a:pt x="2801178" y="0"/>
                  </a:lnTo>
                  <a:lnTo>
                    <a:pt x="2801178" y="635727"/>
                  </a:lnTo>
                  <a:lnTo>
                    <a:pt x="0" y="635727"/>
                  </a:lnTo>
                  <a:close/>
                </a:path>
              </a:pathLst>
            </a:custGeom>
            <a:solidFill>
              <a:srgbClr val="FFFFFF"/>
            </a:solidFill>
          </p:spPr>
        </p:sp>
        <p:sp>
          <p:nvSpPr>
            <p:cNvPr id="4" name="TextBox 4"/>
            <p:cNvSpPr txBox="1"/>
            <p:nvPr/>
          </p:nvSpPr>
          <p:spPr>
            <a:xfrm>
              <a:off x="0" y="-47625"/>
              <a:ext cx="2801178" cy="683352"/>
            </a:xfrm>
            <a:prstGeom prst="rect">
              <a:avLst/>
            </a:prstGeom>
          </p:spPr>
          <p:txBody>
            <a:bodyPr lIns="52492" tIns="52492" rIns="52492" bIns="52492" rtlCol="0" anchor="ctr"/>
            <a:lstStyle/>
            <a:p>
              <a:pPr algn="ctr">
                <a:lnSpc>
                  <a:spcPts val="2659"/>
                </a:lnSpc>
                <a:spcBef>
                  <a:spcPct val="0"/>
                </a:spcBef>
              </a:pPr>
              <a:endParaRPr/>
            </a:p>
          </p:txBody>
        </p:sp>
      </p:grpSp>
      <p:sp>
        <p:nvSpPr>
          <p:cNvPr id="5" name="TextBox 5"/>
          <p:cNvSpPr txBox="1"/>
          <p:nvPr/>
        </p:nvSpPr>
        <p:spPr>
          <a:xfrm>
            <a:off x="0" y="3553553"/>
            <a:ext cx="18288000" cy="2231989"/>
          </a:xfrm>
          <a:prstGeom prst="rect">
            <a:avLst/>
          </a:prstGeom>
        </p:spPr>
        <p:txBody>
          <a:bodyPr lIns="0" tIns="0" rIns="0" bIns="0" rtlCol="0" anchor="t">
            <a:spAutoFit/>
          </a:bodyPr>
          <a:lstStyle/>
          <a:p>
            <a:pPr algn="ctr">
              <a:lnSpc>
                <a:spcPts val="18197"/>
              </a:lnSpc>
              <a:spcBef>
                <a:spcPct val="0"/>
              </a:spcBef>
            </a:pPr>
            <a:r>
              <a:rPr lang="en-US" sz="12998" b="1">
                <a:solidFill>
                  <a:srgbClr val="FF8001"/>
                </a:solidFill>
                <a:latin typeface="Roboto Bold"/>
                <a:ea typeface="Roboto Bold"/>
                <a:cs typeface="Roboto Bold"/>
                <a:sym typeface="Roboto Bold"/>
              </a:rPr>
              <a:t>TỔNG QUAN </a:t>
            </a:r>
            <a:r>
              <a:rPr lang="en-US" sz="12998" b="1">
                <a:solidFill>
                  <a:srgbClr val="FBFBFB"/>
                </a:solidFill>
                <a:latin typeface="Roboto Bold"/>
                <a:ea typeface="Roboto Bold"/>
                <a:cs typeface="Roboto Bold"/>
                <a:sym typeface="Roboto Bold"/>
              </a:rPr>
              <a:t>ĐỀ TÀI</a:t>
            </a:r>
          </a:p>
        </p:txBody>
      </p:sp>
    </p:spTree>
  </p:cSld>
  <p:clrMapOvr>
    <a:masterClrMapping/>
  </p:clrMapOvr>
  <p:transition spd="slow">
    <p:cove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28700" y="179598"/>
            <a:ext cx="5773955" cy="1833171"/>
          </a:xfrm>
          <a:custGeom>
            <a:avLst/>
            <a:gdLst/>
            <a:ahLst/>
            <a:cxnLst/>
            <a:rect l="l" t="t" r="r" b="b"/>
            <a:pathLst>
              <a:path w="5773955" h="1833171">
                <a:moveTo>
                  <a:pt x="0" y="0"/>
                </a:moveTo>
                <a:lnTo>
                  <a:pt x="5773955" y="0"/>
                </a:lnTo>
                <a:lnTo>
                  <a:pt x="5773955" y="1833170"/>
                </a:lnTo>
                <a:lnTo>
                  <a:pt x="0" y="183317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1028700" y="2519693"/>
            <a:ext cx="16230600" cy="6341227"/>
          </a:xfrm>
          <a:prstGeom prst="rect">
            <a:avLst/>
          </a:prstGeom>
        </p:spPr>
        <p:txBody>
          <a:bodyPr lIns="0" tIns="0" rIns="0" bIns="0" rtlCol="0" anchor="t">
            <a:spAutoFit/>
          </a:bodyPr>
          <a:lstStyle/>
          <a:p>
            <a:pPr algn="just">
              <a:lnSpc>
                <a:spcPts val="6599"/>
              </a:lnSpc>
            </a:pPr>
            <a:r>
              <a:rPr lang="en-US" sz="3299">
                <a:solidFill>
                  <a:srgbClr val="000000"/>
                </a:solidFill>
                <a:latin typeface="Roboto"/>
                <a:ea typeface="Roboto"/>
                <a:cs typeface="Roboto"/>
                <a:sym typeface="Roboto"/>
              </a:rPr>
              <a:t>Hiện nay, học sinh THPT, đặc biệt là khối 12, thường gặp khó khăn trong việc tiếp cận thông tin tuyển sinh và lựa chọn ngành học phù hợp với năng lực, sở thích. Trong khi đó, các nguồn thông tin hiện có còn rời rạc, thiếu hệ thống và chưa được cá nhân hóa. </a:t>
            </a:r>
          </a:p>
          <a:p>
            <a:pPr algn="just">
              <a:lnSpc>
                <a:spcPts val="4949"/>
              </a:lnSpc>
            </a:pPr>
            <a:endParaRPr lang="en-US" sz="3299">
              <a:solidFill>
                <a:srgbClr val="000000"/>
              </a:solidFill>
              <a:latin typeface="Roboto"/>
              <a:ea typeface="Roboto"/>
              <a:cs typeface="Roboto"/>
              <a:sym typeface="Roboto"/>
            </a:endParaRPr>
          </a:p>
          <a:p>
            <a:pPr algn="just">
              <a:lnSpc>
                <a:spcPts val="6599"/>
              </a:lnSpc>
            </a:pPr>
            <a:r>
              <a:rPr lang="en-US" sz="3299">
                <a:solidFill>
                  <a:srgbClr val="000000"/>
                </a:solidFill>
                <a:latin typeface="Roboto"/>
                <a:ea typeface="Roboto"/>
                <a:cs typeface="Roboto"/>
                <a:sym typeface="Roboto"/>
              </a:rPr>
              <a:t>Việc tư vấn chọn ngành chủ yếu thực hiện theo hình thức truyền thống, thủ công, dẫn đến hiệu quả chưa cao. Do đó, cần có một nền tảng công nghệ hỗ trợ hiệu quả hơn trong công tác định hướng ngành nghề và cung cấp thông tin tuyển sinh một cách tập trung, chính xác và dễ tra cứu.</a:t>
            </a:r>
          </a:p>
        </p:txBody>
      </p:sp>
      <p:sp>
        <p:nvSpPr>
          <p:cNvPr id="4" name="TextBox 4"/>
          <p:cNvSpPr txBox="1"/>
          <p:nvPr/>
        </p:nvSpPr>
        <p:spPr>
          <a:xfrm rot="-182746">
            <a:off x="1030215" y="424790"/>
            <a:ext cx="5747588" cy="729732"/>
          </a:xfrm>
          <a:prstGeom prst="rect">
            <a:avLst/>
          </a:prstGeom>
        </p:spPr>
        <p:txBody>
          <a:bodyPr lIns="0" tIns="0" rIns="0" bIns="0" rtlCol="0" anchor="t">
            <a:spAutoFit/>
          </a:bodyPr>
          <a:lstStyle/>
          <a:p>
            <a:pPr algn="ctr">
              <a:lnSpc>
                <a:spcPts val="5980"/>
              </a:lnSpc>
              <a:spcBef>
                <a:spcPct val="0"/>
              </a:spcBef>
            </a:pPr>
            <a:r>
              <a:rPr lang="en-US" sz="4271" b="1">
                <a:solidFill>
                  <a:srgbClr val="FFFFFF"/>
                </a:solidFill>
                <a:latin typeface="Roboto Bold"/>
                <a:ea typeface="Roboto Bold"/>
                <a:cs typeface="Roboto Bold"/>
                <a:sym typeface="Roboto Bold"/>
              </a:rPr>
              <a:t>💡Bối cảnh và nhu cầu</a:t>
            </a:r>
          </a:p>
        </p:txBody>
      </p:sp>
    </p:spTree>
  </p:cSld>
  <p:clrMapOvr>
    <a:masterClrMapping/>
  </p:clrMapOvr>
  <p:transition spd="slow">
    <p:cove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28700" y="179598"/>
            <a:ext cx="5348851" cy="1698205"/>
          </a:xfrm>
          <a:custGeom>
            <a:avLst/>
            <a:gdLst/>
            <a:ahLst/>
            <a:cxnLst/>
            <a:rect l="l" t="t" r="r" b="b"/>
            <a:pathLst>
              <a:path w="5348851" h="1698205">
                <a:moveTo>
                  <a:pt x="0" y="0"/>
                </a:moveTo>
                <a:lnTo>
                  <a:pt x="5348851" y="0"/>
                </a:lnTo>
                <a:lnTo>
                  <a:pt x="5348851" y="1698204"/>
                </a:lnTo>
                <a:lnTo>
                  <a:pt x="0" y="169820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1028700" y="2621639"/>
            <a:ext cx="16230600" cy="6496462"/>
          </a:xfrm>
          <a:prstGeom prst="rect">
            <a:avLst/>
          </a:prstGeom>
        </p:spPr>
        <p:txBody>
          <a:bodyPr lIns="0" tIns="0" rIns="0" bIns="0" rtlCol="0" anchor="t">
            <a:spAutoFit/>
          </a:bodyPr>
          <a:lstStyle/>
          <a:p>
            <a:pPr algn="just">
              <a:lnSpc>
                <a:spcPts val="5999"/>
              </a:lnSpc>
            </a:pPr>
            <a:r>
              <a:rPr lang="en-US" sz="2999" b="1">
                <a:solidFill>
                  <a:srgbClr val="000000"/>
                </a:solidFill>
                <a:latin typeface="Roboto Bold"/>
                <a:ea typeface="Roboto Bold"/>
                <a:cs typeface="Roboto Bold"/>
                <a:sym typeface="Roboto Bold"/>
              </a:rPr>
              <a:t>💡 Nhu cầu thực tế cao:</a:t>
            </a:r>
            <a:r>
              <a:rPr lang="en-US" sz="2999">
                <a:solidFill>
                  <a:srgbClr val="000000"/>
                </a:solidFill>
                <a:latin typeface="Roboto"/>
                <a:ea typeface="Roboto"/>
                <a:cs typeface="Roboto"/>
                <a:sym typeface="Roboto"/>
              </a:rPr>
              <a:t> Học sinh lớp 12 thường bối rối khi lựa chọn ngành học, trường học phù hợp với sở thích và năng lực.</a:t>
            </a:r>
          </a:p>
          <a:p>
            <a:pPr algn="just">
              <a:lnSpc>
                <a:spcPts val="1499"/>
              </a:lnSpc>
            </a:pPr>
            <a:endParaRPr lang="en-US" sz="2999">
              <a:solidFill>
                <a:srgbClr val="000000"/>
              </a:solidFill>
              <a:latin typeface="Roboto"/>
              <a:ea typeface="Roboto"/>
              <a:cs typeface="Roboto"/>
              <a:sym typeface="Roboto"/>
            </a:endParaRPr>
          </a:p>
          <a:p>
            <a:pPr algn="just">
              <a:lnSpc>
                <a:spcPts val="5999"/>
              </a:lnSpc>
            </a:pPr>
            <a:r>
              <a:rPr lang="en-US" sz="2999" b="1">
                <a:solidFill>
                  <a:srgbClr val="000000"/>
                </a:solidFill>
                <a:latin typeface="Roboto Bold"/>
                <a:ea typeface="Roboto Bold"/>
                <a:cs typeface="Roboto Bold"/>
                <a:sym typeface="Roboto Bold"/>
              </a:rPr>
              <a:t>📉 Thiếu công cụ hỗ trợ hiệu quả:</a:t>
            </a:r>
            <a:r>
              <a:rPr lang="en-US" sz="2999">
                <a:solidFill>
                  <a:srgbClr val="000000"/>
                </a:solidFill>
                <a:latin typeface="Roboto"/>
                <a:ea typeface="Roboto"/>
                <a:cs typeface="Roboto"/>
                <a:sym typeface="Roboto"/>
              </a:rPr>
              <a:t> Phần lớn việc tư vấn ngành nghề còn mang tính thủ công, thiếu tương tác và cá nhân hóa.</a:t>
            </a:r>
          </a:p>
          <a:p>
            <a:pPr algn="just">
              <a:lnSpc>
                <a:spcPts val="1499"/>
              </a:lnSpc>
            </a:pPr>
            <a:endParaRPr lang="en-US" sz="2999">
              <a:solidFill>
                <a:srgbClr val="000000"/>
              </a:solidFill>
              <a:latin typeface="Roboto"/>
              <a:ea typeface="Roboto"/>
              <a:cs typeface="Roboto"/>
              <a:sym typeface="Roboto"/>
            </a:endParaRPr>
          </a:p>
          <a:p>
            <a:pPr algn="just">
              <a:lnSpc>
                <a:spcPts val="5999"/>
              </a:lnSpc>
            </a:pPr>
            <a:r>
              <a:rPr lang="en-US" sz="2999" b="1">
                <a:solidFill>
                  <a:srgbClr val="000000"/>
                </a:solidFill>
                <a:latin typeface="Roboto Bold"/>
                <a:ea typeface="Roboto Bold"/>
                <a:cs typeface="Roboto Bold"/>
                <a:sym typeface="Roboto Bold"/>
              </a:rPr>
              <a:t>🌐 Công nghệ hỗ trợ giáo dục:</a:t>
            </a:r>
            <a:r>
              <a:rPr lang="en-US" sz="2999">
                <a:solidFill>
                  <a:srgbClr val="000000"/>
                </a:solidFill>
                <a:latin typeface="Roboto"/>
                <a:ea typeface="Roboto"/>
                <a:cs typeface="Roboto"/>
                <a:sym typeface="Roboto"/>
              </a:rPr>
              <a:t> Việc ứng dụng công nghệ vào tư vấn tuyển sinh sẽ tăng hiệu quả truyền tải thông tin và định hướng đúng đắn.</a:t>
            </a:r>
          </a:p>
          <a:p>
            <a:pPr algn="just">
              <a:lnSpc>
                <a:spcPts val="1499"/>
              </a:lnSpc>
            </a:pPr>
            <a:endParaRPr lang="en-US" sz="2999">
              <a:solidFill>
                <a:srgbClr val="000000"/>
              </a:solidFill>
              <a:latin typeface="Roboto"/>
              <a:ea typeface="Roboto"/>
              <a:cs typeface="Roboto"/>
              <a:sym typeface="Roboto"/>
            </a:endParaRPr>
          </a:p>
          <a:p>
            <a:pPr algn="just">
              <a:lnSpc>
                <a:spcPts val="5999"/>
              </a:lnSpc>
            </a:pPr>
            <a:r>
              <a:rPr lang="en-US" sz="2999" b="1">
                <a:solidFill>
                  <a:srgbClr val="000000"/>
                </a:solidFill>
                <a:latin typeface="Roboto Bold"/>
                <a:ea typeface="Roboto Bold"/>
                <a:cs typeface="Roboto Bold"/>
                <a:sym typeface="Roboto Bold"/>
              </a:rPr>
              <a:t>🎯 Gắn với xu hướng chuyển đổi số:</a:t>
            </a:r>
            <a:r>
              <a:rPr lang="en-US" sz="2999">
                <a:solidFill>
                  <a:srgbClr val="000000"/>
                </a:solidFill>
                <a:latin typeface="Roboto"/>
                <a:ea typeface="Roboto"/>
                <a:cs typeface="Roboto"/>
                <a:sym typeface="Roboto"/>
              </a:rPr>
              <a:t> Hệ thống góp phần thúc đẩy quá trình chuyển đổi số trong giáo dục, đặc biệt ở cấp THPT và đại học.</a:t>
            </a:r>
          </a:p>
        </p:txBody>
      </p:sp>
      <p:sp>
        <p:nvSpPr>
          <p:cNvPr id="4" name="TextBox 4"/>
          <p:cNvSpPr txBox="1"/>
          <p:nvPr/>
        </p:nvSpPr>
        <p:spPr>
          <a:xfrm rot="-174873">
            <a:off x="1039451" y="396010"/>
            <a:ext cx="5322991" cy="729732"/>
          </a:xfrm>
          <a:prstGeom prst="rect">
            <a:avLst/>
          </a:prstGeom>
        </p:spPr>
        <p:txBody>
          <a:bodyPr lIns="0" tIns="0" rIns="0" bIns="0" rtlCol="0" anchor="t">
            <a:spAutoFit/>
          </a:bodyPr>
          <a:lstStyle/>
          <a:p>
            <a:pPr algn="ctr">
              <a:lnSpc>
                <a:spcPts val="5980"/>
              </a:lnSpc>
              <a:spcBef>
                <a:spcPct val="0"/>
              </a:spcBef>
            </a:pPr>
            <a:r>
              <a:rPr lang="en-US" sz="4271" b="1">
                <a:solidFill>
                  <a:srgbClr val="FFFFFF"/>
                </a:solidFill>
                <a:latin typeface="Roboto Bold"/>
                <a:ea typeface="Roboto Bold"/>
                <a:cs typeface="Roboto Bold"/>
                <a:sym typeface="Roboto Bold"/>
              </a:rPr>
              <a:t>❓ Lý do chọn đề tài</a:t>
            </a:r>
          </a:p>
        </p:txBody>
      </p:sp>
    </p:spTree>
  </p:cSld>
  <p:clrMapOvr>
    <a:masterClrMapping/>
  </p:clrMapOvr>
  <p:transition spd="slow">
    <p:cove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28700" y="179598"/>
            <a:ext cx="5348851" cy="1698205"/>
          </a:xfrm>
          <a:custGeom>
            <a:avLst/>
            <a:gdLst/>
            <a:ahLst/>
            <a:cxnLst/>
            <a:rect l="l" t="t" r="r" b="b"/>
            <a:pathLst>
              <a:path w="5348851" h="1698205">
                <a:moveTo>
                  <a:pt x="0" y="0"/>
                </a:moveTo>
                <a:lnTo>
                  <a:pt x="5348851" y="0"/>
                </a:lnTo>
                <a:lnTo>
                  <a:pt x="5348851" y="1698204"/>
                </a:lnTo>
                <a:lnTo>
                  <a:pt x="0" y="169820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1028700" y="2390189"/>
            <a:ext cx="16230600" cy="6500872"/>
          </a:xfrm>
          <a:prstGeom prst="rect">
            <a:avLst/>
          </a:prstGeom>
        </p:spPr>
        <p:txBody>
          <a:bodyPr lIns="0" tIns="0" rIns="0" bIns="0" rtlCol="0" anchor="t">
            <a:spAutoFit/>
          </a:bodyPr>
          <a:lstStyle/>
          <a:p>
            <a:pPr algn="just">
              <a:lnSpc>
                <a:spcPts val="4275"/>
              </a:lnSpc>
            </a:pPr>
            <a:r>
              <a:rPr lang="en-US" sz="2850" b="1">
                <a:solidFill>
                  <a:srgbClr val="000000"/>
                </a:solidFill>
                <a:latin typeface="Roboto Bold"/>
                <a:ea typeface="Roboto Bold"/>
                <a:cs typeface="Roboto Bold"/>
                <a:sym typeface="Roboto Bold"/>
              </a:rPr>
              <a:t>✅ Xây dựng một website hỗ trợ tuyển sinh thân thiện, dễ sử dụng, cung cấp thông tin cập nhật về:</a:t>
            </a:r>
          </a:p>
          <a:p>
            <a:pPr marL="615315" lvl="1" indent="-307658" algn="just">
              <a:lnSpc>
                <a:spcPts val="4275"/>
              </a:lnSpc>
              <a:buFont typeface="Arial"/>
              <a:buChar char="•"/>
            </a:pPr>
            <a:r>
              <a:rPr lang="en-US" sz="2850">
                <a:solidFill>
                  <a:srgbClr val="000000"/>
                </a:solidFill>
                <a:latin typeface="Roboto"/>
                <a:ea typeface="Roboto"/>
                <a:cs typeface="Roboto"/>
                <a:sym typeface="Roboto"/>
              </a:rPr>
              <a:t>Các ngành học tại Trường Đại học Trà Vinh</a:t>
            </a:r>
          </a:p>
          <a:p>
            <a:pPr marL="615315" lvl="1" indent="-307658" algn="just">
              <a:lnSpc>
                <a:spcPts val="4275"/>
              </a:lnSpc>
              <a:buFont typeface="Arial"/>
              <a:buChar char="•"/>
            </a:pPr>
            <a:r>
              <a:rPr lang="en-US" sz="2850">
                <a:solidFill>
                  <a:srgbClr val="000000"/>
                </a:solidFill>
                <a:latin typeface="Roboto"/>
                <a:ea typeface="Roboto"/>
                <a:cs typeface="Roboto"/>
                <a:sym typeface="Roboto"/>
              </a:rPr>
              <a:t>Các tổ hợp xét tuyển, điểm chuẩn (so sánh điểm chuẩn), chỉ tiêu.</a:t>
            </a:r>
          </a:p>
          <a:p>
            <a:pPr algn="just">
              <a:lnSpc>
                <a:spcPts val="4275"/>
              </a:lnSpc>
            </a:pPr>
            <a:endParaRPr lang="en-US" sz="2850">
              <a:solidFill>
                <a:srgbClr val="000000"/>
              </a:solidFill>
              <a:latin typeface="Roboto"/>
              <a:ea typeface="Roboto"/>
              <a:cs typeface="Roboto"/>
              <a:sym typeface="Roboto"/>
            </a:endParaRPr>
          </a:p>
          <a:p>
            <a:pPr algn="just">
              <a:lnSpc>
                <a:spcPts val="4275"/>
              </a:lnSpc>
            </a:pPr>
            <a:r>
              <a:rPr lang="en-US" sz="2850" b="1">
                <a:solidFill>
                  <a:srgbClr val="000000"/>
                </a:solidFill>
                <a:latin typeface="Roboto Bold"/>
                <a:ea typeface="Roboto Bold"/>
                <a:cs typeface="Roboto Bold"/>
                <a:sym typeface="Roboto Bold"/>
              </a:rPr>
              <a:t>✅ Tư vấn chọn ngành dựa trên:</a:t>
            </a:r>
          </a:p>
          <a:p>
            <a:pPr marL="615315" lvl="1" indent="-307658" algn="just">
              <a:lnSpc>
                <a:spcPts val="4275"/>
              </a:lnSpc>
              <a:buFont typeface="Arial"/>
              <a:buChar char="•"/>
            </a:pPr>
            <a:r>
              <a:rPr lang="en-US" sz="2850">
                <a:solidFill>
                  <a:srgbClr val="000000"/>
                </a:solidFill>
                <a:latin typeface="Roboto"/>
                <a:ea typeface="Roboto"/>
                <a:cs typeface="Roboto"/>
                <a:sym typeface="Roboto"/>
              </a:rPr>
              <a:t>Sở thích, điểm mạnh cá nhân của người dùng.</a:t>
            </a:r>
          </a:p>
          <a:p>
            <a:pPr marL="615315" lvl="1" indent="-307658" algn="just">
              <a:lnSpc>
                <a:spcPts val="4275"/>
              </a:lnSpc>
              <a:buFont typeface="Arial"/>
              <a:buChar char="•"/>
            </a:pPr>
            <a:r>
              <a:rPr lang="en-US" sz="2850">
                <a:solidFill>
                  <a:srgbClr val="000000"/>
                </a:solidFill>
                <a:latin typeface="Roboto"/>
                <a:ea typeface="Roboto"/>
                <a:cs typeface="Roboto"/>
                <a:sym typeface="Roboto"/>
              </a:rPr>
              <a:t>Gợi ý định hướng nghề nghiệp.</a:t>
            </a:r>
          </a:p>
          <a:p>
            <a:pPr algn="just">
              <a:lnSpc>
                <a:spcPts val="4275"/>
              </a:lnSpc>
            </a:pPr>
            <a:endParaRPr lang="en-US" sz="2850">
              <a:solidFill>
                <a:srgbClr val="000000"/>
              </a:solidFill>
              <a:latin typeface="Roboto"/>
              <a:ea typeface="Roboto"/>
              <a:cs typeface="Roboto"/>
              <a:sym typeface="Roboto"/>
            </a:endParaRPr>
          </a:p>
          <a:p>
            <a:pPr algn="just">
              <a:lnSpc>
                <a:spcPts val="4275"/>
              </a:lnSpc>
            </a:pPr>
            <a:r>
              <a:rPr lang="en-US" sz="2850" b="1">
                <a:solidFill>
                  <a:srgbClr val="000000"/>
                </a:solidFill>
                <a:latin typeface="Roboto Bold"/>
                <a:ea typeface="Roboto Bold"/>
                <a:cs typeface="Roboto Bold"/>
                <a:sym typeface="Roboto Bold"/>
              </a:rPr>
              <a:t>✅ Tăng tính tương tác thông qua:</a:t>
            </a:r>
          </a:p>
          <a:p>
            <a:pPr marL="615315" lvl="1" indent="-307658" algn="just">
              <a:lnSpc>
                <a:spcPts val="4275"/>
              </a:lnSpc>
              <a:buFont typeface="Arial"/>
              <a:buChar char="•"/>
            </a:pPr>
            <a:r>
              <a:rPr lang="en-US" sz="2850">
                <a:solidFill>
                  <a:srgbClr val="000000"/>
                </a:solidFill>
                <a:latin typeface="Roboto"/>
                <a:ea typeface="Roboto"/>
                <a:cs typeface="Roboto"/>
                <a:sym typeface="Roboto"/>
              </a:rPr>
              <a:t>Giao diện thân thiện, dễ tra cứu thông tin.</a:t>
            </a:r>
          </a:p>
          <a:p>
            <a:pPr algn="just">
              <a:lnSpc>
                <a:spcPts val="4275"/>
              </a:lnSpc>
            </a:pPr>
            <a:endParaRPr lang="en-US" sz="2850">
              <a:solidFill>
                <a:srgbClr val="000000"/>
              </a:solidFill>
              <a:latin typeface="Roboto"/>
              <a:ea typeface="Roboto"/>
              <a:cs typeface="Roboto"/>
              <a:sym typeface="Roboto"/>
            </a:endParaRPr>
          </a:p>
          <a:p>
            <a:pPr algn="just">
              <a:lnSpc>
                <a:spcPts val="4275"/>
              </a:lnSpc>
            </a:pPr>
            <a:r>
              <a:rPr lang="en-US" sz="2850" b="1">
                <a:solidFill>
                  <a:srgbClr val="000000"/>
                </a:solidFill>
                <a:latin typeface="Roboto Bold"/>
                <a:ea typeface="Roboto Bold"/>
                <a:cs typeface="Roboto Bold"/>
                <a:sym typeface="Roboto Bold"/>
              </a:rPr>
              <a:t>✅ Đảm bảo tính mở rộng và linh hoạt để cập nhật thông tin mỗi mùa tuyển sinh.</a:t>
            </a:r>
          </a:p>
        </p:txBody>
      </p:sp>
      <p:sp>
        <p:nvSpPr>
          <p:cNvPr id="4" name="TextBox 4"/>
          <p:cNvSpPr txBox="1"/>
          <p:nvPr/>
        </p:nvSpPr>
        <p:spPr>
          <a:xfrm rot="-140697">
            <a:off x="1038372" y="387337"/>
            <a:ext cx="5325609" cy="772314"/>
          </a:xfrm>
          <a:prstGeom prst="rect">
            <a:avLst/>
          </a:prstGeom>
        </p:spPr>
        <p:txBody>
          <a:bodyPr lIns="0" tIns="0" rIns="0" bIns="0" rtlCol="0" anchor="t">
            <a:spAutoFit/>
          </a:bodyPr>
          <a:lstStyle/>
          <a:p>
            <a:pPr algn="ctr">
              <a:lnSpc>
                <a:spcPts val="6260"/>
              </a:lnSpc>
              <a:spcBef>
                <a:spcPct val="0"/>
              </a:spcBef>
            </a:pPr>
            <a:r>
              <a:rPr lang="en-US" sz="4471" b="1">
                <a:solidFill>
                  <a:srgbClr val="FFFFFF"/>
                </a:solidFill>
                <a:latin typeface="Roboto Bold"/>
                <a:ea typeface="Roboto Bold"/>
                <a:cs typeface="Roboto Bold"/>
                <a:sym typeface="Roboto Bold"/>
              </a:rPr>
              <a:t>🎯 Mục tiêu đề tài</a:t>
            </a:r>
          </a:p>
        </p:txBody>
      </p:sp>
    </p:spTree>
  </p:cSld>
  <p:clrMapOvr>
    <a:masterClrMapping/>
  </p:clrMapOvr>
  <p:transition spd="slow">
    <p:cover/>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74876"/>
        </a:solidFill>
        <a:effectLst/>
      </p:bgPr>
    </p:bg>
    <p:spTree>
      <p:nvGrpSpPr>
        <p:cNvPr id="1" name=""/>
        <p:cNvGrpSpPr/>
        <p:nvPr/>
      </p:nvGrpSpPr>
      <p:grpSpPr>
        <a:xfrm>
          <a:off x="0" y="0"/>
          <a:ext cx="0" cy="0"/>
          <a:chOff x="0" y="0"/>
          <a:chExt cx="0" cy="0"/>
        </a:xfrm>
      </p:grpSpPr>
      <p:grpSp>
        <p:nvGrpSpPr>
          <p:cNvPr id="2" name="Group 2"/>
          <p:cNvGrpSpPr/>
          <p:nvPr/>
        </p:nvGrpSpPr>
        <p:grpSpPr>
          <a:xfrm>
            <a:off x="-333198" y="3016856"/>
            <a:ext cx="12140042" cy="2098069"/>
            <a:chOff x="0" y="0"/>
            <a:chExt cx="3678504" cy="635727"/>
          </a:xfrm>
        </p:grpSpPr>
        <p:sp>
          <p:nvSpPr>
            <p:cNvPr id="3" name="Freeform 3"/>
            <p:cNvSpPr/>
            <p:nvPr/>
          </p:nvSpPr>
          <p:spPr>
            <a:xfrm>
              <a:off x="0" y="0"/>
              <a:ext cx="3678505" cy="635727"/>
            </a:xfrm>
            <a:custGeom>
              <a:avLst/>
              <a:gdLst/>
              <a:ahLst/>
              <a:cxnLst/>
              <a:rect l="l" t="t" r="r" b="b"/>
              <a:pathLst>
                <a:path w="3678505" h="635727">
                  <a:moveTo>
                    <a:pt x="6377" y="0"/>
                  </a:moveTo>
                  <a:lnTo>
                    <a:pt x="3672127" y="0"/>
                  </a:lnTo>
                  <a:cubicBezTo>
                    <a:pt x="3673819" y="0"/>
                    <a:pt x="3675441" y="672"/>
                    <a:pt x="3676637" y="1868"/>
                  </a:cubicBezTo>
                  <a:cubicBezTo>
                    <a:pt x="3677832" y="3064"/>
                    <a:pt x="3678505" y="4686"/>
                    <a:pt x="3678505" y="6377"/>
                  </a:cubicBezTo>
                  <a:lnTo>
                    <a:pt x="3678505" y="629350"/>
                  </a:lnTo>
                  <a:cubicBezTo>
                    <a:pt x="3678505" y="632872"/>
                    <a:pt x="3675649" y="635727"/>
                    <a:pt x="3672127" y="635727"/>
                  </a:cubicBezTo>
                  <a:lnTo>
                    <a:pt x="6377" y="635727"/>
                  </a:lnTo>
                  <a:cubicBezTo>
                    <a:pt x="4686" y="635727"/>
                    <a:pt x="3064" y="635056"/>
                    <a:pt x="1868" y="633860"/>
                  </a:cubicBezTo>
                  <a:cubicBezTo>
                    <a:pt x="672" y="632664"/>
                    <a:pt x="0" y="631042"/>
                    <a:pt x="0" y="629350"/>
                  </a:cubicBezTo>
                  <a:lnTo>
                    <a:pt x="0" y="6377"/>
                  </a:lnTo>
                  <a:cubicBezTo>
                    <a:pt x="0" y="4686"/>
                    <a:pt x="672" y="3064"/>
                    <a:pt x="1868" y="1868"/>
                  </a:cubicBezTo>
                  <a:cubicBezTo>
                    <a:pt x="3064" y="672"/>
                    <a:pt x="4686" y="0"/>
                    <a:pt x="6377" y="0"/>
                  </a:cubicBezTo>
                  <a:close/>
                </a:path>
              </a:pathLst>
            </a:custGeom>
            <a:solidFill>
              <a:srgbClr val="FFFFFF"/>
            </a:solidFill>
          </p:spPr>
        </p:sp>
        <p:sp>
          <p:nvSpPr>
            <p:cNvPr id="4" name="TextBox 4"/>
            <p:cNvSpPr txBox="1"/>
            <p:nvPr/>
          </p:nvSpPr>
          <p:spPr>
            <a:xfrm>
              <a:off x="0" y="-47625"/>
              <a:ext cx="3678504" cy="683352"/>
            </a:xfrm>
            <a:prstGeom prst="rect">
              <a:avLst/>
            </a:prstGeom>
          </p:spPr>
          <p:txBody>
            <a:bodyPr lIns="44156" tIns="44156" rIns="44156" bIns="44156" rtlCol="0" anchor="ctr"/>
            <a:lstStyle/>
            <a:p>
              <a:pPr algn="ctr">
                <a:lnSpc>
                  <a:spcPts val="2659"/>
                </a:lnSpc>
                <a:spcBef>
                  <a:spcPct val="0"/>
                </a:spcBef>
              </a:pPr>
              <a:r>
                <a:rPr lang="en-US" sz="1899" spc="-284">
                  <a:solidFill>
                    <a:srgbClr val="FFFFFF"/>
                  </a:solidFill>
                  <a:latin typeface="Roboto"/>
                  <a:ea typeface="Roboto"/>
                  <a:cs typeface="Roboto"/>
                  <a:sym typeface="Roboto"/>
                </a:rPr>
                <a:t>dvcxvcxvcxbvfgghfgh</a:t>
              </a:r>
            </a:p>
          </p:txBody>
        </p:sp>
      </p:grpSp>
      <p:grpSp>
        <p:nvGrpSpPr>
          <p:cNvPr id="5" name="Group 5"/>
          <p:cNvGrpSpPr/>
          <p:nvPr/>
        </p:nvGrpSpPr>
        <p:grpSpPr>
          <a:xfrm>
            <a:off x="807056" y="3349591"/>
            <a:ext cx="16673887" cy="3587744"/>
            <a:chOff x="0" y="0"/>
            <a:chExt cx="22231849" cy="4783659"/>
          </a:xfrm>
        </p:grpSpPr>
        <p:sp>
          <p:nvSpPr>
            <p:cNvPr id="6" name="TextBox 6"/>
            <p:cNvSpPr txBox="1"/>
            <p:nvPr/>
          </p:nvSpPr>
          <p:spPr>
            <a:xfrm>
              <a:off x="0" y="-219075"/>
              <a:ext cx="14717923" cy="2547508"/>
            </a:xfrm>
            <a:prstGeom prst="rect">
              <a:avLst/>
            </a:prstGeom>
          </p:spPr>
          <p:txBody>
            <a:bodyPr lIns="0" tIns="0" rIns="0" bIns="0" rtlCol="0" anchor="t">
              <a:spAutoFit/>
            </a:bodyPr>
            <a:lstStyle/>
            <a:p>
              <a:pPr algn="l">
                <a:lnSpc>
                  <a:spcPts val="16099"/>
                </a:lnSpc>
                <a:spcBef>
                  <a:spcPct val="0"/>
                </a:spcBef>
              </a:pPr>
              <a:r>
                <a:rPr lang="en-US" sz="11499" b="1">
                  <a:solidFill>
                    <a:srgbClr val="FF8001"/>
                  </a:solidFill>
                  <a:latin typeface="Roboto Bold"/>
                  <a:ea typeface="Roboto Bold"/>
                  <a:cs typeface="Roboto Bold"/>
                  <a:sym typeface="Roboto Bold"/>
                </a:rPr>
                <a:t>THỰC HIỆN HÓA </a:t>
              </a:r>
            </a:p>
          </p:txBody>
        </p:sp>
        <p:sp>
          <p:nvSpPr>
            <p:cNvPr id="7" name="TextBox 7"/>
            <p:cNvSpPr txBox="1"/>
            <p:nvPr/>
          </p:nvSpPr>
          <p:spPr>
            <a:xfrm>
              <a:off x="10664673" y="2236249"/>
              <a:ext cx="11567176" cy="2547409"/>
            </a:xfrm>
            <a:prstGeom prst="rect">
              <a:avLst/>
            </a:prstGeom>
          </p:spPr>
          <p:txBody>
            <a:bodyPr lIns="0" tIns="0" rIns="0" bIns="0" rtlCol="0" anchor="t">
              <a:spAutoFit/>
            </a:bodyPr>
            <a:lstStyle/>
            <a:p>
              <a:pPr algn="l">
                <a:lnSpc>
                  <a:spcPts val="16099"/>
                </a:lnSpc>
                <a:spcBef>
                  <a:spcPct val="0"/>
                </a:spcBef>
              </a:pPr>
              <a:r>
                <a:rPr lang="en-US" sz="11499" b="1">
                  <a:solidFill>
                    <a:srgbClr val="FBFBFB"/>
                  </a:solidFill>
                  <a:latin typeface="Roboto Bold"/>
                  <a:ea typeface="Roboto Bold"/>
                  <a:cs typeface="Roboto Bold"/>
                  <a:sym typeface="Roboto Bold"/>
                </a:rPr>
                <a:t>NGHIÊN CỨU</a:t>
              </a:r>
            </a:p>
          </p:txBody>
        </p:sp>
      </p:grpSp>
    </p:spTree>
  </p:cSld>
  <p:clrMapOvr>
    <a:masterClrMapping/>
  </p:clrMapOvr>
  <p:transition spd="slow">
    <p:cove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28700" y="179598"/>
            <a:ext cx="5973176" cy="1896421"/>
          </a:xfrm>
          <a:custGeom>
            <a:avLst/>
            <a:gdLst/>
            <a:ahLst/>
            <a:cxnLst/>
            <a:rect l="l" t="t" r="r" b="b"/>
            <a:pathLst>
              <a:path w="5973176" h="1896421">
                <a:moveTo>
                  <a:pt x="0" y="0"/>
                </a:moveTo>
                <a:lnTo>
                  <a:pt x="5973176" y="0"/>
                </a:lnTo>
                <a:lnTo>
                  <a:pt x="5973176" y="1896421"/>
                </a:lnTo>
                <a:lnTo>
                  <a:pt x="0" y="189642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028700" y="4604777"/>
            <a:ext cx="3832429" cy="2249753"/>
          </a:xfrm>
          <a:custGeom>
            <a:avLst/>
            <a:gdLst/>
            <a:ahLst/>
            <a:cxnLst/>
            <a:rect l="l" t="t" r="r" b="b"/>
            <a:pathLst>
              <a:path w="3832429" h="2249753">
                <a:moveTo>
                  <a:pt x="0" y="0"/>
                </a:moveTo>
                <a:lnTo>
                  <a:pt x="3832429" y="0"/>
                </a:lnTo>
                <a:lnTo>
                  <a:pt x="3832429" y="2249753"/>
                </a:lnTo>
                <a:lnTo>
                  <a:pt x="0" y="2249753"/>
                </a:lnTo>
                <a:lnTo>
                  <a:pt x="0" y="0"/>
                </a:lnTo>
                <a:close/>
              </a:path>
            </a:pathLst>
          </a:custGeom>
          <a:blipFill>
            <a:blip r:embed="rId4"/>
            <a:stretch>
              <a:fillRect/>
            </a:stretch>
          </a:blipFill>
        </p:spPr>
      </p:sp>
      <p:sp>
        <p:nvSpPr>
          <p:cNvPr id="4" name="Freeform 4"/>
          <p:cNvSpPr/>
          <p:nvPr/>
        </p:nvSpPr>
        <p:spPr>
          <a:xfrm>
            <a:off x="7475993" y="5218580"/>
            <a:ext cx="3756820" cy="1120398"/>
          </a:xfrm>
          <a:custGeom>
            <a:avLst/>
            <a:gdLst/>
            <a:ahLst/>
            <a:cxnLst/>
            <a:rect l="l" t="t" r="r" b="b"/>
            <a:pathLst>
              <a:path w="3756820" h="1120398">
                <a:moveTo>
                  <a:pt x="0" y="0"/>
                </a:moveTo>
                <a:lnTo>
                  <a:pt x="3756820" y="0"/>
                </a:lnTo>
                <a:lnTo>
                  <a:pt x="3756820" y="1120398"/>
                </a:lnTo>
                <a:lnTo>
                  <a:pt x="0" y="1120398"/>
                </a:lnTo>
                <a:lnTo>
                  <a:pt x="0" y="0"/>
                </a:lnTo>
                <a:close/>
              </a:path>
            </a:pathLst>
          </a:custGeom>
          <a:blipFill>
            <a:blip r:embed="rId5"/>
            <a:stretch>
              <a:fillRect l="-14031" t="-98511" r="-11839" b="-117626"/>
            </a:stretch>
          </a:blipFill>
        </p:spPr>
      </p:sp>
      <p:sp>
        <p:nvSpPr>
          <p:cNvPr id="5" name="Freeform 5"/>
          <p:cNvSpPr/>
          <p:nvPr/>
        </p:nvSpPr>
        <p:spPr>
          <a:xfrm>
            <a:off x="14145956" y="4975496"/>
            <a:ext cx="3113344" cy="1606565"/>
          </a:xfrm>
          <a:custGeom>
            <a:avLst/>
            <a:gdLst/>
            <a:ahLst/>
            <a:cxnLst/>
            <a:rect l="l" t="t" r="r" b="b"/>
            <a:pathLst>
              <a:path w="3113344" h="1606565">
                <a:moveTo>
                  <a:pt x="0" y="0"/>
                </a:moveTo>
                <a:lnTo>
                  <a:pt x="3113344" y="0"/>
                </a:lnTo>
                <a:lnTo>
                  <a:pt x="3113344" y="1606565"/>
                </a:lnTo>
                <a:lnTo>
                  <a:pt x="0" y="1606565"/>
                </a:lnTo>
                <a:lnTo>
                  <a:pt x="0" y="0"/>
                </a:lnTo>
                <a:close/>
              </a:path>
            </a:pathLst>
          </a:custGeom>
          <a:blipFill>
            <a:blip r:embed="rId6"/>
            <a:stretch>
              <a:fillRect/>
            </a:stretch>
          </a:blipFill>
        </p:spPr>
      </p:sp>
      <p:sp>
        <p:nvSpPr>
          <p:cNvPr id="6" name="Freeform 6"/>
          <p:cNvSpPr/>
          <p:nvPr/>
        </p:nvSpPr>
        <p:spPr>
          <a:xfrm>
            <a:off x="7836519" y="8436597"/>
            <a:ext cx="3097033" cy="821703"/>
          </a:xfrm>
          <a:custGeom>
            <a:avLst/>
            <a:gdLst/>
            <a:ahLst/>
            <a:cxnLst/>
            <a:rect l="l" t="t" r="r" b="b"/>
            <a:pathLst>
              <a:path w="3097033" h="821703">
                <a:moveTo>
                  <a:pt x="0" y="0"/>
                </a:moveTo>
                <a:lnTo>
                  <a:pt x="3097033" y="0"/>
                </a:lnTo>
                <a:lnTo>
                  <a:pt x="3097033" y="821703"/>
                </a:lnTo>
                <a:lnTo>
                  <a:pt x="0" y="821703"/>
                </a:lnTo>
                <a:lnTo>
                  <a:pt x="0" y="0"/>
                </a:lnTo>
                <a:close/>
              </a:path>
            </a:pathLst>
          </a:custGeom>
          <a:blipFill>
            <a:blip r:embed="rId7"/>
            <a:stretch>
              <a:fillRect l="-12972" t="-47935" r="-12972" b="-49853"/>
            </a:stretch>
          </a:blipFill>
        </p:spPr>
      </p:sp>
      <p:sp>
        <p:nvSpPr>
          <p:cNvPr id="7" name="TextBox 7"/>
          <p:cNvSpPr txBox="1"/>
          <p:nvPr/>
        </p:nvSpPr>
        <p:spPr>
          <a:xfrm rot="-163970">
            <a:off x="1039186" y="395055"/>
            <a:ext cx="5947659" cy="772240"/>
          </a:xfrm>
          <a:prstGeom prst="rect">
            <a:avLst/>
          </a:prstGeom>
        </p:spPr>
        <p:txBody>
          <a:bodyPr lIns="0" tIns="0" rIns="0" bIns="0" rtlCol="0" anchor="t">
            <a:spAutoFit/>
          </a:bodyPr>
          <a:lstStyle/>
          <a:p>
            <a:pPr algn="ctr">
              <a:lnSpc>
                <a:spcPts val="6260"/>
              </a:lnSpc>
              <a:spcBef>
                <a:spcPct val="0"/>
              </a:spcBef>
            </a:pPr>
            <a:r>
              <a:rPr lang="en-US" sz="4471" b="1">
                <a:solidFill>
                  <a:srgbClr val="FFFFFF"/>
                </a:solidFill>
                <a:latin typeface="Roboto Bold"/>
                <a:ea typeface="Roboto Bold"/>
                <a:cs typeface="Roboto Bold"/>
                <a:sym typeface="Roboto Bold"/>
              </a:rPr>
              <a:t>✨Công nghệ sử dụng</a:t>
            </a:r>
          </a:p>
        </p:txBody>
      </p:sp>
      <p:sp>
        <p:nvSpPr>
          <p:cNvPr id="8" name="TextBox 8"/>
          <p:cNvSpPr txBox="1"/>
          <p:nvPr/>
        </p:nvSpPr>
        <p:spPr>
          <a:xfrm>
            <a:off x="1677692" y="3337220"/>
            <a:ext cx="2894307" cy="750462"/>
          </a:xfrm>
          <a:prstGeom prst="rect">
            <a:avLst/>
          </a:prstGeom>
        </p:spPr>
        <p:txBody>
          <a:bodyPr wrap="square" lIns="0" tIns="0" rIns="0" bIns="0" rtlCol="0" anchor="t">
            <a:spAutoFit/>
          </a:bodyPr>
          <a:lstStyle/>
          <a:p>
            <a:pPr marL="0" lvl="0" indent="0" algn="ctr">
              <a:lnSpc>
                <a:spcPts val="6309"/>
              </a:lnSpc>
              <a:spcBef>
                <a:spcPct val="0"/>
              </a:spcBef>
            </a:pPr>
            <a:r>
              <a:rPr lang="en-US" sz="4507" b="1" dirty="0">
                <a:solidFill>
                  <a:srgbClr val="000000"/>
                </a:solidFill>
                <a:latin typeface="Roboto Bold"/>
                <a:ea typeface="Roboto Bold"/>
                <a:cs typeface="Roboto Bold"/>
                <a:sym typeface="Roboto Bold"/>
              </a:rPr>
              <a:t>Front-end</a:t>
            </a:r>
          </a:p>
        </p:txBody>
      </p:sp>
      <p:sp>
        <p:nvSpPr>
          <p:cNvPr id="9" name="TextBox 9"/>
          <p:cNvSpPr txBox="1"/>
          <p:nvPr/>
        </p:nvSpPr>
        <p:spPr>
          <a:xfrm>
            <a:off x="8159584" y="3386345"/>
            <a:ext cx="2773967" cy="750462"/>
          </a:xfrm>
          <a:prstGeom prst="rect">
            <a:avLst/>
          </a:prstGeom>
        </p:spPr>
        <p:txBody>
          <a:bodyPr wrap="square" lIns="0" tIns="0" rIns="0" bIns="0" rtlCol="0" anchor="t">
            <a:spAutoFit/>
          </a:bodyPr>
          <a:lstStyle/>
          <a:p>
            <a:pPr marL="0" lvl="0" indent="0" algn="ctr">
              <a:lnSpc>
                <a:spcPts val="6309"/>
              </a:lnSpc>
              <a:spcBef>
                <a:spcPct val="0"/>
              </a:spcBef>
            </a:pPr>
            <a:r>
              <a:rPr lang="en-US" sz="4507" b="1" dirty="0">
                <a:solidFill>
                  <a:srgbClr val="000000"/>
                </a:solidFill>
                <a:latin typeface="Roboto Bold"/>
                <a:ea typeface="Roboto Bold"/>
                <a:cs typeface="Roboto Bold"/>
                <a:sym typeface="Roboto Bold"/>
              </a:rPr>
              <a:t>Back-end</a:t>
            </a:r>
          </a:p>
        </p:txBody>
      </p:sp>
      <p:sp>
        <p:nvSpPr>
          <p:cNvPr id="10" name="TextBox 10"/>
          <p:cNvSpPr txBox="1"/>
          <p:nvPr/>
        </p:nvSpPr>
        <p:spPr>
          <a:xfrm>
            <a:off x="14496624" y="3386345"/>
            <a:ext cx="2412008" cy="780871"/>
          </a:xfrm>
          <a:prstGeom prst="rect">
            <a:avLst/>
          </a:prstGeom>
        </p:spPr>
        <p:txBody>
          <a:bodyPr lIns="0" tIns="0" rIns="0" bIns="0" rtlCol="0" anchor="t">
            <a:spAutoFit/>
          </a:bodyPr>
          <a:lstStyle/>
          <a:p>
            <a:pPr marL="0" lvl="0" indent="0" algn="ctr">
              <a:lnSpc>
                <a:spcPts val="6309"/>
              </a:lnSpc>
              <a:spcBef>
                <a:spcPct val="0"/>
              </a:spcBef>
            </a:pPr>
            <a:r>
              <a:rPr lang="en-US" sz="4507" b="1">
                <a:solidFill>
                  <a:srgbClr val="000000"/>
                </a:solidFill>
                <a:latin typeface="Roboto Bold"/>
                <a:ea typeface="Roboto Bold"/>
                <a:cs typeface="Roboto Bold"/>
                <a:sym typeface="Roboto Bold"/>
              </a:rPr>
              <a:t>Database</a:t>
            </a:r>
          </a:p>
        </p:txBody>
      </p:sp>
      <p:sp>
        <p:nvSpPr>
          <p:cNvPr id="11" name="AutoShape 11"/>
          <p:cNvSpPr/>
          <p:nvPr/>
        </p:nvSpPr>
        <p:spPr>
          <a:xfrm>
            <a:off x="8854408" y="6582061"/>
            <a:ext cx="0" cy="1477623"/>
          </a:xfrm>
          <a:prstGeom prst="line">
            <a:avLst/>
          </a:prstGeom>
          <a:ln w="57150" cap="rnd">
            <a:solidFill>
              <a:srgbClr val="000000"/>
            </a:solidFill>
            <a:prstDash val="solid"/>
            <a:headEnd type="arrow" w="med" len="sm"/>
            <a:tailEnd type="none" w="sm" len="sm"/>
          </a:ln>
        </p:spPr>
      </p:sp>
      <p:sp>
        <p:nvSpPr>
          <p:cNvPr id="12" name="AutoShape 12"/>
          <p:cNvSpPr/>
          <p:nvPr/>
        </p:nvSpPr>
        <p:spPr>
          <a:xfrm flipV="1">
            <a:off x="9915663" y="6582061"/>
            <a:ext cx="0" cy="1477623"/>
          </a:xfrm>
          <a:prstGeom prst="line">
            <a:avLst/>
          </a:prstGeom>
          <a:ln w="57150" cap="rnd">
            <a:solidFill>
              <a:srgbClr val="000000"/>
            </a:solidFill>
            <a:prstDash val="solid"/>
            <a:headEnd type="arrow" w="med" len="sm"/>
            <a:tailEnd type="none" w="sm" len="sm"/>
          </a:ln>
        </p:spPr>
      </p:sp>
      <p:sp>
        <p:nvSpPr>
          <p:cNvPr id="13" name="TextBox 13"/>
          <p:cNvSpPr txBox="1"/>
          <p:nvPr/>
        </p:nvSpPr>
        <p:spPr>
          <a:xfrm rot="-5400000">
            <a:off x="9676525" y="7141293"/>
            <a:ext cx="855545" cy="282019"/>
          </a:xfrm>
          <a:prstGeom prst="rect">
            <a:avLst/>
          </a:prstGeom>
        </p:spPr>
        <p:txBody>
          <a:bodyPr lIns="0" tIns="0" rIns="0" bIns="0" rtlCol="0" anchor="t">
            <a:spAutoFit/>
          </a:bodyPr>
          <a:lstStyle/>
          <a:p>
            <a:pPr marL="0" lvl="0" indent="0" algn="ctr">
              <a:lnSpc>
                <a:spcPts val="2305"/>
              </a:lnSpc>
              <a:spcBef>
                <a:spcPct val="0"/>
              </a:spcBef>
            </a:pPr>
            <a:r>
              <a:rPr lang="en-US" sz="1646" b="1">
                <a:solidFill>
                  <a:srgbClr val="000000"/>
                </a:solidFill>
                <a:latin typeface="Roboto Bold"/>
                <a:ea typeface="Roboto Bold"/>
                <a:cs typeface="Roboto Bold"/>
                <a:sym typeface="Roboto Bold"/>
              </a:rPr>
              <a:t>Request</a:t>
            </a:r>
          </a:p>
        </p:txBody>
      </p:sp>
      <p:sp>
        <p:nvSpPr>
          <p:cNvPr id="14" name="TextBox 14"/>
          <p:cNvSpPr txBox="1"/>
          <p:nvPr/>
        </p:nvSpPr>
        <p:spPr>
          <a:xfrm rot="5400000">
            <a:off x="8162940" y="7246778"/>
            <a:ext cx="1005668" cy="282019"/>
          </a:xfrm>
          <a:prstGeom prst="rect">
            <a:avLst/>
          </a:prstGeom>
        </p:spPr>
        <p:txBody>
          <a:bodyPr lIns="0" tIns="0" rIns="0" bIns="0" rtlCol="0" anchor="t">
            <a:spAutoFit/>
          </a:bodyPr>
          <a:lstStyle/>
          <a:p>
            <a:pPr marL="0" lvl="0" indent="0" algn="ctr">
              <a:lnSpc>
                <a:spcPts val="2305"/>
              </a:lnSpc>
              <a:spcBef>
                <a:spcPct val="0"/>
              </a:spcBef>
            </a:pPr>
            <a:r>
              <a:rPr lang="en-US" sz="1646" b="1">
                <a:solidFill>
                  <a:srgbClr val="000000"/>
                </a:solidFill>
                <a:latin typeface="Roboto Bold"/>
                <a:ea typeface="Roboto Bold"/>
                <a:cs typeface="Roboto Bold"/>
                <a:sym typeface="Roboto Bold"/>
              </a:rPr>
              <a:t>Response</a:t>
            </a:r>
          </a:p>
        </p:txBody>
      </p:sp>
    </p:spTree>
  </p:cSld>
  <p:clrMapOvr>
    <a:masterClrMapping/>
  </p:clrMapOvr>
  <p:transition spd="slow">
    <p:cover/>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BFBFB"/>
        </a:solidFill>
        <a:effectLst/>
      </p:bgPr>
    </p:bg>
    <p:spTree>
      <p:nvGrpSpPr>
        <p:cNvPr id="1" name=""/>
        <p:cNvGrpSpPr/>
        <p:nvPr/>
      </p:nvGrpSpPr>
      <p:grpSpPr>
        <a:xfrm>
          <a:off x="0" y="0"/>
          <a:ext cx="0" cy="0"/>
          <a:chOff x="0" y="0"/>
          <a:chExt cx="0" cy="0"/>
        </a:xfrm>
      </p:grpSpPr>
      <p:grpSp>
        <p:nvGrpSpPr>
          <p:cNvPr id="2" name="Group 2"/>
          <p:cNvGrpSpPr/>
          <p:nvPr/>
        </p:nvGrpSpPr>
        <p:grpSpPr>
          <a:xfrm>
            <a:off x="790575" y="926197"/>
            <a:ext cx="7271915" cy="9134248"/>
            <a:chOff x="0" y="0"/>
            <a:chExt cx="1915237" cy="2405728"/>
          </a:xfrm>
        </p:grpSpPr>
        <p:sp>
          <p:nvSpPr>
            <p:cNvPr id="3" name="Freeform 3"/>
            <p:cNvSpPr/>
            <p:nvPr/>
          </p:nvSpPr>
          <p:spPr>
            <a:xfrm>
              <a:off x="0" y="0"/>
              <a:ext cx="1915237" cy="2405728"/>
            </a:xfrm>
            <a:custGeom>
              <a:avLst/>
              <a:gdLst/>
              <a:ahLst/>
              <a:cxnLst/>
              <a:rect l="l" t="t" r="r" b="b"/>
              <a:pathLst>
                <a:path w="1915237" h="2405728">
                  <a:moveTo>
                    <a:pt x="0" y="0"/>
                  </a:moveTo>
                  <a:lnTo>
                    <a:pt x="1915237" y="0"/>
                  </a:lnTo>
                  <a:lnTo>
                    <a:pt x="1915237" y="2405728"/>
                  </a:lnTo>
                  <a:lnTo>
                    <a:pt x="0" y="2405728"/>
                  </a:lnTo>
                  <a:close/>
                </a:path>
              </a:pathLst>
            </a:custGeom>
            <a:solidFill>
              <a:srgbClr val="000000">
                <a:alpha val="0"/>
              </a:srgbClr>
            </a:solidFill>
            <a:ln w="28575" cap="sq">
              <a:solidFill>
                <a:srgbClr val="000000"/>
              </a:solidFill>
              <a:prstDash val="lgDash"/>
              <a:miter/>
            </a:ln>
          </p:spPr>
        </p:sp>
        <p:sp>
          <p:nvSpPr>
            <p:cNvPr id="4" name="TextBox 4"/>
            <p:cNvSpPr txBox="1"/>
            <p:nvPr/>
          </p:nvSpPr>
          <p:spPr>
            <a:xfrm>
              <a:off x="0" y="-47625"/>
              <a:ext cx="1915237" cy="2453353"/>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424144" y="2203132"/>
            <a:ext cx="3306350" cy="580467"/>
            <a:chOff x="0" y="0"/>
            <a:chExt cx="4408467" cy="773956"/>
          </a:xfrm>
        </p:grpSpPr>
        <p:grpSp>
          <p:nvGrpSpPr>
            <p:cNvPr id="6" name="Group 6"/>
            <p:cNvGrpSpPr/>
            <p:nvPr/>
          </p:nvGrpSpPr>
          <p:grpSpPr>
            <a:xfrm>
              <a:off x="0" y="0"/>
              <a:ext cx="4408467" cy="773956"/>
              <a:chOff x="0" y="0"/>
              <a:chExt cx="910560" cy="159859"/>
            </a:xfrm>
          </p:grpSpPr>
          <p:sp>
            <p:nvSpPr>
              <p:cNvPr id="7" name="Freeform 7"/>
              <p:cNvSpPr/>
              <p:nvPr/>
            </p:nvSpPr>
            <p:spPr>
              <a:xfrm>
                <a:off x="0" y="0"/>
                <a:ext cx="910560" cy="159859"/>
              </a:xfrm>
              <a:custGeom>
                <a:avLst/>
                <a:gdLst/>
                <a:ahLst/>
                <a:cxnLst/>
                <a:rect l="l" t="t" r="r" b="b"/>
                <a:pathLst>
                  <a:path w="910560" h="159859">
                    <a:moveTo>
                      <a:pt x="79929" y="0"/>
                    </a:moveTo>
                    <a:lnTo>
                      <a:pt x="830630" y="0"/>
                    </a:lnTo>
                    <a:cubicBezTo>
                      <a:pt x="851829" y="0"/>
                      <a:pt x="872159" y="8421"/>
                      <a:pt x="887149" y="23411"/>
                    </a:cubicBezTo>
                    <a:cubicBezTo>
                      <a:pt x="902139" y="38400"/>
                      <a:pt x="910560" y="58731"/>
                      <a:pt x="910560" y="79929"/>
                    </a:cubicBezTo>
                    <a:lnTo>
                      <a:pt x="910560" y="79929"/>
                    </a:lnTo>
                    <a:cubicBezTo>
                      <a:pt x="910560" y="124073"/>
                      <a:pt x="874774" y="159859"/>
                      <a:pt x="830630" y="159859"/>
                    </a:cubicBezTo>
                    <a:lnTo>
                      <a:pt x="79929" y="159859"/>
                    </a:lnTo>
                    <a:cubicBezTo>
                      <a:pt x="58731" y="159859"/>
                      <a:pt x="38400" y="151438"/>
                      <a:pt x="23411" y="136448"/>
                    </a:cubicBezTo>
                    <a:cubicBezTo>
                      <a:pt x="8421" y="121458"/>
                      <a:pt x="0" y="101128"/>
                      <a:pt x="0" y="79929"/>
                    </a:cubicBezTo>
                    <a:lnTo>
                      <a:pt x="0" y="79929"/>
                    </a:lnTo>
                    <a:cubicBezTo>
                      <a:pt x="0" y="58731"/>
                      <a:pt x="8421" y="38400"/>
                      <a:pt x="23411" y="23411"/>
                    </a:cubicBezTo>
                    <a:cubicBezTo>
                      <a:pt x="38400" y="8421"/>
                      <a:pt x="58731" y="0"/>
                      <a:pt x="79929" y="0"/>
                    </a:cubicBezTo>
                    <a:close/>
                  </a:path>
                </a:pathLst>
              </a:custGeom>
              <a:solidFill>
                <a:srgbClr val="2F6EA9"/>
              </a:solidFill>
            </p:spPr>
          </p:sp>
          <p:sp>
            <p:nvSpPr>
              <p:cNvPr id="8" name="TextBox 8"/>
              <p:cNvSpPr txBox="1"/>
              <p:nvPr/>
            </p:nvSpPr>
            <p:spPr>
              <a:xfrm>
                <a:off x="0" y="-104775"/>
                <a:ext cx="910560" cy="264634"/>
              </a:xfrm>
              <a:prstGeom prst="rect">
                <a:avLst/>
              </a:prstGeom>
            </p:spPr>
            <p:txBody>
              <a:bodyPr lIns="50800" tIns="50800" rIns="50800" bIns="50800" rtlCol="0" anchor="ctr"/>
              <a:lstStyle/>
              <a:p>
                <a:pPr algn="ctr">
                  <a:lnSpc>
                    <a:spcPts val="5549"/>
                  </a:lnSpc>
                </a:pPr>
                <a:endParaRPr/>
              </a:p>
            </p:txBody>
          </p:sp>
        </p:grpSp>
        <p:sp>
          <p:nvSpPr>
            <p:cNvPr id="9" name="TextBox 9"/>
            <p:cNvSpPr txBox="1"/>
            <p:nvPr/>
          </p:nvSpPr>
          <p:spPr>
            <a:xfrm>
              <a:off x="105207" y="39336"/>
              <a:ext cx="4303260" cy="628608"/>
            </a:xfrm>
            <a:prstGeom prst="rect">
              <a:avLst/>
            </a:prstGeom>
          </p:spPr>
          <p:txBody>
            <a:bodyPr lIns="0" tIns="0" rIns="0" bIns="0" rtlCol="0" anchor="t">
              <a:spAutoFit/>
            </a:bodyPr>
            <a:lstStyle/>
            <a:p>
              <a:pPr algn="ctr">
                <a:lnSpc>
                  <a:spcPts val="3882"/>
                </a:lnSpc>
                <a:spcBef>
                  <a:spcPct val="0"/>
                </a:spcBef>
              </a:pPr>
              <a:r>
                <a:rPr lang="en-US" sz="2773" b="1">
                  <a:solidFill>
                    <a:srgbClr val="FFFFFF"/>
                  </a:solidFill>
                  <a:latin typeface="Roboto Bold"/>
                  <a:ea typeface="Roboto Bold"/>
                  <a:cs typeface="Roboto Bold"/>
                  <a:sym typeface="Roboto Bold"/>
                </a:rPr>
                <a:t>Đăng ký, Đăng nhập </a:t>
              </a:r>
            </a:p>
          </p:txBody>
        </p:sp>
      </p:grpSp>
      <p:grpSp>
        <p:nvGrpSpPr>
          <p:cNvPr id="10" name="Group 10"/>
          <p:cNvGrpSpPr/>
          <p:nvPr/>
        </p:nvGrpSpPr>
        <p:grpSpPr>
          <a:xfrm>
            <a:off x="3205165" y="3126499"/>
            <a:ext cx="4140132" cy="579099"/>
            <a:chOff x="0" y="0"/>
            <a:chExt cx="5520176" cy="772133"/>
          </a:xfrm>
        </p:grpSpPr>
        <p:grpSp>
          <p:nvGrpSpPr>
            <p:cNvPr id="11" name="Group 11"/>
            <p:cNvGrpSpPr/>
            <p:nvPr/>
          </p:nvGrpSpPr>
          <p:grpSpPr>
            <a:xfrm>
              <a:off x="0" y="0"/>
              <a:ext cx="5520176" cy="772133"/>
              <a:chOff x="0" y="0"/>
              <a:chExt cx="1142873" cy="159859"/>
            </a:xfrm>
          </p:grpSpPr>
          <p:sp>
            <p:nvSpPr>
              <p:cNvPr id="12" name="Freeform 12"/>
              <p:cNvSpPr/>
              <p:nvPr/>
            </p:nvSpPr>
            <p:spPr>
              <a:xfrm>
                <a:off x="0" y="0"/>
                <a:ext cx="1142873" cy="159859"/>
              </a:xfrm>
              <a:custGeom>
                <a:avLst/>
                <a:gdLst/>
                <a:ahLst/>
                <a:cxnLst/>
                <a:rect l="l" t="t" r="r" b="b"/>
                <a:pathLst>
                  <a:path w="1142873" h="159859">
                    <a:moveTo>
                      <a:pt x="79929" y="0"/>
                    </a:moveTo>
                    <a:lnTo>
                      <a:pt x="1062944" y="0"/>
                    </a:lnTo>
                    <a:cubicBezTo>
                      <a:pt x="1107088" y="0"/>
                      <a:pt x="1142873" y="35786"/>
                      <a:pt x="1142873" y="79929"/>
                    </a:cubicBezTo>
                    <a:lnTo>
                      <a:pt x="1142873" y="79929"/>
                    </a:lnTo>
                    <a:cubicBezTo>
                      <a:pt x="1142873" y="101128"/>
                      <a:pt x="1134452" y="121458"/>
                      <a:pt x="1119462" y="136448"/>
                    </a:cubicBezTo>
                    <a:cubicBezTo>
                      <a:pt x="1104473" y="151438"/>
                      <a:pt x="1084142" y="159859"/>
                      <a:pt x="1062944" y="159859"/>
                    </a:cubicBezTo>
                    <a:lnTo>
                      <a:pt x="79929" y="159859"/>
                    </a:lnTo>
                    <a:cubicBezTo>
                      <a:pt x="58731" y="159859"/>
                      <a:pt x="38400" y="151438"/>
                      <a:pt x="23411" y="136448"/>
                    </a:cubicBezTo>
                    <a:cubicBezTo>
                      <a:pt x="8421" y="121458"/>
                      <a:pt x="0" y="101128"/>
                      <a:pt x="0" y="79929"/>
                    </a:cubicBezTo>
                    <a:lnTo>
                      <a:pt x="0" y="79929"/>
                    </a:lnTo>
                    <a:cubicBezTo>
                      <a:pt x="0" y="58731"/>
                      <a:pt x="8421" y="38400"/>
                      <a:pt x="23411" y="23411"/>
                    </a:cubicBezTo>
                    <a:cubicBezTo>
                      <a:pt x="38400" y="8421"/>
                      <a:pt x="58731" y="0"/>
                      <a:pt x="79929" y="0"/>
                    </a:cubicBezTo>
                    <a:close/>
                  </a:path>
                </a:pathLst>
              </a:custGeom>
              <a:solidFill>
                <a:srgbClr val="2F6EA9"/>
              </a:solidFill>
            </p:spPr>
          </p:sp>
          <p:sp>
            <p:nvSpPr>
              <p:cNvPr id="13" name="TextBox 13"/>
              <p:cNvSpPr txBox="1"/>
              <p:nvPr/>
            </p:nvSpPr>
            <p:spPr>
              <a:xfrm>
                <a:off x="0" y="-104775"/>
                <a:ext cx="1142873" cy="264634"/>
              </a:xfrm>
              <a:prstGeom prst="rect">
                <a:avLst/>
              </a:prstGeom>
            </p:spPr>
            <p:txBody>
              <a:bodyPr lIns="50800" tIns="50800" rIns="50800" bIns="50800" rtlCol="0" anchor="ctr"/>
              <a:lstStyle/>
              <a:p>
                <a:pPr algn="ctr">
                  <a:lnSpc>
                    <a:spcPts val="5549"/>
                  </a:lnSpc>
                </a:pPr>
                <a:endParaRPr/>
              </a:p>
            </p:txBody>
          </p:sp>
        </p:grpSp>
        <p:sp>
          <p:nvSpPr>
            <p:cNvPr id="14" name="TextBox 14"/>
            <p:cNvSpPr txBox="1"/>
            <p:nvPr/>
          </p:nvSpPr>
          <p:spPr>
            <a:xfrm>
              <a:off x="125208" y="39086"/>
              <a:ext cx="5269760" cy="627285"/>
            </a:xfrm>
            <a:prstGeom prst="rect">
              <a:avLst/>
            </a:prstGeom>
          </p:spPr>
          <p:txBody>
            <a:bodyPr lIns="0" tIns="0" rIns="0" bIns="0" rtlCol="0" anchor="t">
              <a:spAutoFit/>
            </a:bodyPr>
            <a:lstStyle/>
            <a:p>
              <a:pPr algn="ctr">
                <a:lnSpc>
                  <a:spcPts val="3873"/>
                </a:lnSpc>
                <a:spcBef>
                  <a:spcPct val="0"/>
                </a:spcBef>
              </a:pPr>
              <a:r>
                <a:rPr lang="en-US" sz="2766" b="1">
                  <a:solidFill>
                    <a:srgbClr val="FFFFFF"/>
                  </a:solidFill>
                  <a:latin typeface="Roboto Bold"/>
                  <a:ea typeface="Roboto Bold"/>
                  <a:cs typeface="Roboto Bold"/>
                  <a:sym typeface="Roboto Bold"/>
                </a:rPr>
                <a:t>Xem thông tin ngành học</a:t>
              </a:r>
            </a:p>
          </p:txBody>
        </p:sp>
      </p:grpSp>
      <p:grpSp>
        <p:nvGrpSpPr>
          <p:cNvPr id="15" name="Group 15"/>
          <p:cNvGrpSpPr/>
          <p:nvPr/>
        </p:nvGrpSpPr>
        <p:grpSpPr>
          <a:xfrm>
            <a:off x="1323532" y="4048498"/>
            <a:ext cx="4272203" cy="566293"/>
            <a:chOff x="0" y="0"/>
            <a:chExt cx="1206001" cy="159859"/>
          </a:xfrm>
        </p:grpSpPr>
        <p:sp>
          <p:nvSpPr>
            <p:cNvPr id="16" name="Freeform 16"/>
            <p:cNvSpPr/>
            <p:nvPr/>
          </p:nvSpPr>
          <p:spPr>
            <a:xfrm>
              <a:off x="0" y="0"/>
              <a:ext cx="1206001" cy="159859"/>
            </a:xfrm>
            <a:custGeom>
              <a:avLst/>
              <a:gdLst/>
              <a:ahLst/>
              <a:cxnLst/>
              <a:rect l="l" t="t" r="r" b="b"/>
              <a:pathLst>
                <a:path w="1206001" h="159859">
                  <a:moveTo>
                    <a:pt x="79929" y="0"/>
                  </a:moveTo>
                  <a:lnTo>
                    <a:pt x="1126072" y="0"/>
                  </a:lnTo>
                  <a:cubicBezTo>
                    <a:pt x="1147270" y="0"/>
                    <a:pt x="1167601" y="8421"/>
                    <a:pt x="1182590" y="23411"/>
                  </a:cubicBezTo>
                  <a:cubicBezTo>
                    <a:pt x="1197580" y="38400"/>
                    <a:pt x="1206001" y="58731"/>
                    <a:pt x="1206001" y="79929"/>
                  </a:cubicBezTo>
                  <a:lnTo>
                    <a:pt x="1206001" y="79929"/>
                  </a:lnTo>
                  <a:cubicBezTo>
                    <a:pt x="1206001" y="124073"/>
                    <a:pt x="1170215" y="159859"/>
                    <a:pt x="1126072" y="159859"/>
                  </a:cubicBezTo>
                  <a:lnTo>
                    <a:pt x="79929" y="159859"/>
                  </a:lnTo>
                  <a:cubicBezTo>
                    <a:pt x="58731" y="159859"/>
                    <a:pt x="38400" y="151438"/>
                    <a:pt x="23411" y="136448"/>
                  </a:cubicBezTo>
                  <a:cubicBezTo>
                    <a:pt x="8421" y="121458"/>
                    <a:pt x="0" y="101128"/>
                    <a:pt x="0" y="79929"/>
                  </a:cubicBezTo>
                  <a:lnTo>
                    <a:pt x="0" y="79929"/>
                  </a:lnTo>
                  <a:cubicBezTo>
                    <a:pt x="0" y="58731"/>
                    <a:pt x="8421" y="38400"/>
                    <a:pt x="23411" y="23411"/>
                  </a:cubicBezTo>
                  <a:cubicBezTo>
                    <a:pt x="38400" y="8421"/>
                    <a:pt x="58731" y="0"/>
                    <a:pt x="79929" y="0"/>
                  </a:cubicBezTo>
                  <a:close/>
                </a:path>
              </a:pathLst>
            </a:custGeom>
            <a:solidFill>
              <a:srgbClr val="2F6EA9"/>
            </a:solidFill>
          </p:spPr>
        </p:sp>
        <p:sp>
          <p:nvSpPr>
            <p:cNvPr id="17" name="TextBox 17"/>
            <p:cNvSpPr txBox="1"/>
            <p:nvPr/>
          </p:nvSpPr>
          <p:spPr>
            <a:xfrm>
              <a:off x="0" y="-104775"/>
              <a:ext cx="1206001" cy="264634"/>
            </a:xfrm>
            <a:prstGeom prst="rect">
              <a:avLst/>
            </a:prstGeom>
          </p:spPr>
          <p:txBody>
            <a:bodyPr lIns="50800" tIns="50800" rIns="50800" bIns="50800" rtlCol="0" anchor="ctr"/>
            <a:lstStyle/>
            <a:p>
              <a:pPr algn="ctr">
                <a:lnSpc>
                  <a:spcPts val="5549"/>
                </a:lnSpc>
              </a:pPr>
              <a:endParaRPr/>
            </a:p>
          </p:txBody>
        </p:sp>
      </p:grpSp>
      <p:sp>
        <p:nvSpPr>
          <p:cNvPr id="18" name="TextBox 18"/>
          <p:cNvSpPr txBox="1"/>
          <p:nvPr/>
        </p:nvSpPr>
        <p:spPr>
          <a:xfrm>
            <a:off x="1442957" y="4068915"/>
            <a:ext cx="4017317" cy="468309"/>
          </a:xfrm>
          <a:prstGeom prst="rect">
            <a:avLst/>
          </a:prstGeom>
        </p:spPr>
        <p:txBody>
          <a:bodyPr lIns="0" tIns="0" rIns="0" bIns="0" rtlCol="0" anchor="t">
            <a:spAutoFit/>
          </a:bodyPr>
          <a:lstStyle/>
          <a:p>
            <a:pPr algn="ctr">
              <a:lnSpc>
                <a:spcPts val="3788"/>
              </a:lnSpc>
              <a:spcBef>
                <a:spcPct val="0"/>
              </a:spcBef>
            </a:pPr>
            <a:r>
              <a:rPr lang="en-US" sz="2705" b="1">
                <a:solidFill>
                  <a:srgbClr val="FFFFFF"/>
                </a:solidFill>
                <a:latin typeface="Roboto Bold"/>
                <a:ea typeface="Roboto Bold"/>
                <a:cs typeface="Roboto Bold"/>
                <a:sym typeface="Roboto Bold"/>
              </a:rPr>
              <a:t>Xem nội dung các bài viết</a:t>
            </a:r>
          </a:p>
        </p:txBody>
      </p:sp>
      <p:grpSp>
        <p:nvGrpSpPr>
          <p:cNvPr id="19" name="Group 19"/>
          <p:cNvGrpSpPr/>
          <p:nvPr/>
        </p:nvGrpSpPr>
        <p:grpSpPr>
          <a:xfrm>
            <a:off x="1308089" y="8758682"/>
            <a:ext cx="3422406" cy="566293"/>
            <a:chOff x="0" y="0"/>
            <a:chExt cx="966112" cy="159859"/>
          </a:xfrm>
        </p:grpSpPr>
        <p:sp>
          <p:nvSpPr>
            <p:cNvPr id="20" name="Freeform 20"/>
            <p:cNvSpPr/>
            <p:nvPr/>
          </p:nvSpPr>
          <p:spPr>
            <a:xfrm>
              <a:off x="0" y="0"/>
              <a:ext cx="966112" cy="159859"/>
            </a:xfrm>
            <a:custGeom>
              <a:avLst/>
              <a:gdLst/>
              <a:ahLst/>
              <a:cxnLst/>
              <a:rect l="l" t="t" r="r" b="b"/>
              <a:pathLst>
                <a:path w="966112" h="159859">
                  <a:moveTo>
                    <a:pt x="79929" y="0"/>
                  </a:moveTo>
                  <a:lnTo>
                    <a:pt x="886182" y="0"/>
                  </a:lnTo>
                  <a:cubicBezTo>
                    <a:pt x="930326" y="0"/>
                    <a:pt x="966112" y="35786"/>
                    <a:pt x="966112" y="79929"/>
                  </a:cubicBezTo>
                  <a:lnTo>
                    <a:pt x="966112" y="79929"/>
                  </a:lnTo>
                  <a:cubicBezTo>
                    <a:pt x="966112" y="101128"/>
                    <a:pt x="957691" y="121458"/>
                    <a:pt x="942701" y="136448"/>
                  </a:cubicBezTo>
                  <a:cubicBezTo>
                    <a:pt x="927711" y="151438"/>
                    <a:pt x="907381" y="159859"/>
                    <a:pt x="886182" y="159859"/>
                  </a:cubicBezTo>
                  <a:lnTo>
                    <a:pt x="79929" y="159859"/>
                  </a:lnTo>
                  <a:cubicBezTo>
                    <a:pt x="58731" y="159859"/>
                    <a:pt x="38400" y="151438"/>
                    <a:pt x="23411" y="136448"/>
                  </a:cubicBezTo>
                  <a:cubicBezTo>
                    <a:pt x="8421" y="121458"/>
                    <a:pt x="0" y="101128"/>
                    <a:pt x="0" y="79929"/>
                  </a:cubicBezTo>
                  <a:lnTo>
                    <a:pt x="0" y="79929"/>
                  </a:lnTo>
                  <a:cubicBezTo>
                    <a:pt x="0" y="58731"/>
                    <a:pt x="8421" y="38400"/>
                    <a:pt x="23411" y="23411"/>
                  </a:cubicBezTo>
                  <a:cubicBezTo>
                    <a:pt x="38400" y="8421"/>
                    <a:pt x="58731" y="0"/>
                    <a:pt x="79929" y="0"/>
                  </a:cubicBezTo>
                  <a:close/>
                </a:path>
              </a:pathLst>
            </a:custGeom>
            <a:solidFill>
              <a:srgbClr val="2F6EA9"/>
            </a:solidFill>
          </p:spPr>
        </p:sp>
        <p:sp>
          <p:nvSpPr>
            <p:cNvPr id="21" name="TextBox 21"/>
            <p:cNvSpPr txBox="1"/>
            <p:nvPr/>
          </p:nvSpPr>
          <p:spPr>
            <a:xfrm>
              <a:off x="0" y="-104775"/>
              <a:ext cx="966112" cy="264634"/>
            </a:xfrm>
            <a:prstGeom prst="rect">
              <a:avLst/>
            </a:prstGeom>
          </p:spPr>
          <p:txBody>
            <a:bodyPr lIns="50800" tIns="50800" rIns="50800" bIns="50800" rtlCol="0" anchor="ctr"/>
            <a:lstStyle/>
            <a:p>
              <a:pPr algn="ctr">
                <a:lnSpc>
                  <a:spcPts val="5549"/>
                </a:lnSpc>
              </a:pPr>
              <a:endParaRPr/>
            </a:p>
          </p:txBody>
        </p:sp>
      </p:grpSp>
      <p:sp>
        <p:nvSpPr>
          <p:cNvPr id="22" name="TextBox 22"/>
          <p:cNvSpPr txBox="1"/>
          <p:nvPr/>
        </p:nvSpPr>
        <p:spPr>
          <a:xfrm>
            <a:off x="1424144" y="8779099"/>
            <a:ext cx="3152447" cy="468309"/>
          </a:xfrm>
          <a:prstGeom prst="rect">
            <a:avLst/>
          </a:prstGeom>
        </p:spPr>
        <p:txBody>
          <a:bodyPr lIns="0" tIns="0" rIns="0" bIns="0" rtlCol="0" anchor="t">
            <a:spAutoFit/>
          </a:bodyPr>
          <a:lstStyle/>
          <a:p>
            <a:pPr algn="ctr">
              <a:lnSpc>
                <a:spcPts val="3788"/>
              </a:lnSpc>
              <a:spcBef>
                <a:spcPct val="0"/>
              </a:spcBef>
            </a:pPr>
            <a:r>
              <a:rPr lang="en-US" sz="2705" b="1">
                <a:solidFill>
                  <a:srgbClr val="FFFFFF"/>
                </a:solidFill>
                <a:latin typeface="Roboto Bold"/>
                <a:ea typeface="Roboto Bold"/>
                <a:cs typeface="Roboto Bold"/>
                <a:sym typeface="Roboto Bold"/>
              </a:rPr>
              <a:t>Yêu thích ngành học</a:t>
            </a:r>
          </a:p>
        </p:txBody>
      </p:sp>
      <p:grpSp>
        <p:nvGrpSpPr>
          <p:cNvPr id="23" name="Group 23"/>
          <p:cNvGrpSpPr/>
          <p:nvPr/>
        </p:nvGrpSpPr>
        <p:grpSpPr>
          <a:xfrm>
            <a:off x="4961348" y="8758682"/>
            <a:ext cx="2045689" cy="566293"/>
            <a:chOff x="0" y="0"/>
            <a:chExt cx="577478" cy="159859"/>
          </a:xfrm>
        </p:grpSpPr>
        <p:sp>
          <p:nvSpPr>
            <p:cNvPr id="24" name="Freeform 24"/>
            <p:cNvSpPr/>
            <p:nvPr/>
          </p:nvSpPr>
          <p:spPr>
            <a:xfrm>
              <a:off x="0" y="0"/>
              <a:ext cx="577478" cy="159859"/>
            </a:xfrm>
            <a:custGeom>
              <a:avLst/>
              <a:gdLst/>
              <a:ahLst/>
              <a:cxnLst/>
              <a:rect l="l" t="t" r="r" b="b"/>
              <a:pathLst>
                <a:path w="577478" h="159859">
                  <a:moveTo>
                    <a:pt x="79929" y="0"/>
                  </a:moveTo>
                  <a:lnTo>
                    <a:pt x="497549" y="0"/>
                  </a:lnTo>
                  <a:cubicBezTo>
                    <a:pt x="518747" y="0"/>
                    <a:pt x="539078" y="8421"/>
                    <a:pt x="554067" y="23411"/>
                  </a:cubicBezTo>
                  <a:cubicBezTo>
                    <a:pt x="569057" y="38400"/>
                    <a:pt x="577478" y="58731"/>
                    <a:pt x="577478" y="79929"/>
                  </a:cubicBezTo>
                  <a:lnTo>
                    <a:pt x="577478" y="79929"/>
                  </a:lnTo>
                  <a:cubicBezTo>
                    <a:pt x="577478" y="124073"/>
                    <a:pt x="541693" y="159859"/>
                    <a:pt x="497549" y="159859"/>
                  </a:cubicBezTo>
                  <a:lnTo>
                    <a:pt x="79929" y="159859"/>
                  </a:lnTo>
                  <a:cubicBezTo>
                    <a:pt x="58731" y="159859"/>
                    <a:pt x="38400" y="151438"/>
                    <a:pt x="23411" y="136448"/>
                  </a:cubicBezTo>
                  <a:cubicBezTo>
                    <a:pt x="8421" y="121458"/>
                    <a:pt x="0" y="101128"/>
                    <a:pt x="0" y="79929"/>
                  </a:cubicBezTo>
                  <a:lnTo>
                    <a:pt x="0" y="79929"/>
                  </a:lnTo>
                  <a:cubicBezTo>
                    <a:pt x="0" y="58731"/>
                    <a:pt x="8421" y="38400"/>
                    <a:pt x="23411" y="23411"/>
                  </a:cubicBezTo>
                  <a:cubicBezTo>
                    <a:pt x="38400" y="8421"/>
                    <a:pt x="58731" y="0"/>
                    <a:pt x="79929" y="0"/>
                  </a:cubicBezTo>
                  <a:close/>
                </a:path>
              </a:pathLst>
            </a:custGeom>
            <a:solidFill>
              <a:srgbClr val="2F6EA9"/>
            </a:solidFill>
          </p:spPr>
        </p:sp>
        <p:sp>
          <p:nvSpPr>
            <p:cNvPr id="25" name="TextBox 25"/>
            <p:cNvSpPr txBox="1"/>
            <p:nvPr/>
          </p:nvSpPr>
          <p:spPr>
            <a:xfrm>
              <a:off x="0" y="-104775"/>
              <a:ext cx="577478" cy="264634"/>
            </a:xfrm>
            <a:prstGeom prst="rect">
              <a:avLst/>
            </a:prstGeom>
          </p:spPr>
          <p:txBody>
            <a:bodyPr lIns="50800" tIns="50800" rIns="50800" bIns="50800" rtlCol="0" anchor="ctr"/>
            <a:lstStyle/>
            <a:p>
              <a:pPr algn="ctr">
                <a:lnSpc>
                  <a:spcPts val="5549"/>
                </a:lnSpc>
              </a:pPr>
              <a:endParaRPr/>
            </a:p>
          </p:txBody>
        </p:sp>
      </p:grpSp>
      <p:sp>
        <p:nvSpPr>
          <p:cNvPr id="26" name="TextBox 26"/>
          <p:cNvSpPr txBox="1"/>
          <p:nvPr/>
        </p:nvSpPr>
        <p:spPr>
          <a:xfrm>
            <a:off x="5079287" y="8779099"/>
            <a:ext cx="1809813" cy="468309"/>
          </a:xfrm>
          <a:prstGeom prst="rect">
            <a:avLst/>
          </a:prstGeom>
        </p:spPr>
        <p:txBody>
          <a:bodyPr lIns="0" tIns="0" rIns="0" bIns="0" rtlCol="0" anchor="t">
            <a:spAutoFit/>
          </a:bodyPr>
          <a:lstStyle/>
          <a:p>
            <a:pPr algn="ctr">
              <a:lnSpc>
                <a:spcPts val="3788"/>
              </a:lnSpc>
              <a:spcBef>
                <a:spcPct val="0"/>
              </a:spcBef>
            </a:pPr>
            <a:r>
              <a:rPr lang="en-US" sz="2705" b="1">
                <a:solidFill>
                  <a:srgbClr val="FFFFFF"/>
                </a:solidFill>
                <a:latin typeface="Roboto Bold"/>
                <a:ea typeface="Roboto Bold"/>
                <a:cs typeface="Roboto Bold"/>
                <a:sym typeface="Roboto Bold"/>
              </a:rPr>
              <a:t>Lưu bài viết</a:t>
            </a:r>
          </a:p>
        </p:txBody>
      </p:sp>
      <p:grpSp>
        <p:nvGrpSpPr>
          <p:cNvPr id="27" name="Group 27"/>
          <p:cNvGrpSpPr/>
          <p:nvPr/>
        </p:nvGrpSpPr>
        <p:grpSpPr>
          <a:xfrm>
            <a:off x="1308089" y="5866884"/>
            <a:ext cx="4557798" cy="1490027"/>
            <a:chOff x="0" y="0"/>
            <a:chExt cx="6077063" cy="1986703"/>
          </a:xfrm>
        </p:grpSpPr>
        <p:grpSp>
          <p:nvGrpSpPr>
            <p:cNvPr id="28" name="Group 28"/>
            <p:cNvGrpSpPr/>
            <p:nvPr/>
          </p:nvGrpSpPr>
          <p:grpSpPr>
            <a:xfrm>
              <a:off x="0" y="0"/>
              <a:ext cx="6077063" cy="1986703"/>
              <a:chOff x="0" y="0"/>
              <a:chExt cx="1286622" cy="420620"/>
            </a:xfrm>
          </p:grpSpPr>
          <p:sp>
            <p:nvSpPr>
              <p:cNvPr id="29" name="Freeform 29"/>
              <p:cNvSpPr/>
              <p:nvPr/>
            </p:nvSpPr>
            <p:spPr>
              <a:xfrm>
                <a:off x="0" y="0"/>
                <a:ext cx="1286622" cy="420620"/>
              </a:xfrm>
              <a:custGeom>
                <a:avLst/>
                <a:gdLst/>
                <a:ahLst/>
                <a:cxnLst/>
                <a:rect l="l" t="t" r="r" b="b"/>
                <a:pathLst>
                  <a:path w="1286622" h="420620">
                    <a:moveTo>
                      <a:pt x="86629" y="0"/>
                    </a:moveTo>
                    <a:lnTo>
                      <a:pt x="1199993" y="0"/>
                    </a:lnTo>
                    <a:cubicBezTo>
                      <a:pt x="1247837" y="0"/>
                      <a:pt x="1286622" y="38785"/>
                      <a:pt x="1286622" y="86629"/>
                    </a:cubicBezTo>
                    <a:lnTo>
                      <a:pt x="1286622" y="333991"/>
                    </a:lnTo>
                    <a:cubicBezTo>
                      <a:pt x="1286622" y="381835"/>
                      <a:pt x="1247837" y="420620"/>
                      <a:pt x="1199993" y="420620"/>
                    </a:cubicBezTo>
                    <a:lnTo>
                      <a:pt x="86629" y="420620"/>
                    </a:lnTo>
                    <a:cubicBezTo>
                      <a:pt x="38785" y="420620"/>
                      <a:pt x="0" y="381835"/>
                      <a:pt x="0" y="333991"/>
                    </a:cubicBezTo>
                    <a:lnTo>
                      <a:pt x="0" y="86629"/>
                    </a:lnTo>
                    <a:cubicBezTo>
                      <a:pt x="0" y="38785"/>
                      <a:pt x="38785" y="0"/>
                      <a:pt x="86629" y="0"/>
                    </a:cubicBezTo>
                    <a:close/>
                  </a:path>
                </a:pathLst>
              </a:custGeom>
              <a:solidFill>
                <a:srgbClr val="2F6EA9"/>
              </a:solidFill>
            </p:spPr>
          </p:sp>
          <p:sp>
            <p:nvSpPr>
              <p:cNvPr id="30" name="TextBox 30"/>
              <p:cNvSpPr txBox="1"/>
              <p:nvPr/>
            </p:nvSpPr>
            <p:spPr>
              <a:xfrm>
                <a:off x="0" y="-104775"/>
                <a:ext cx="1286622" cy="525395"/>
              </a:xfrm>
              <a:prstGeom prst="rect">
                <a:avLst/>
              </a:prstGeom>
            </p:spPr>
            <p:txBody>
              <a:bodyPr lIns="50800" tIns="50800" rIns="50800" bIns="50800" rtlCol="0" anchor="ctr"/>
              <a:lstStyle/>
              <a:p>
                <a:pPr algn="ctr">
                  <a:lnSpc>
                    <a:spcPts val="5549"/>
                  </a:lnSpc>
                </a:pPr>
                <a:endParaRPr/>
              </a:p>
            </p:txBody>
          </p:sp>
        </p:grpSp>
        <p:sp>
          <p:nvSpPr>
            <p:cNvPr id="31" name="TextBox 31"/>
            <p:cNvSpPr txBox="1"/>
            <p:nvPr/>
          </p:nvSpPr>
          <p:spPr>
            <a:xfrm>
              <a:off x="95866" y="44450"/>
              <a:ext cx="5905925" cy="1885054"/>
            </a:xfrm>
            <a:prstGeom prst="rect">
              <a:avLst/>
            </a:prstGeom>
          </p:spPr>
          <p:txBody>
            <a:bodyPr lIns="0" tIns="0" rIns="0" bIns="0" rtlCol="0" anchor="t">
              <a:spAutoFit/>
            </a:bodyPr>
            <a:lstStyle/>
            <a:p>
              <a:pPr algn="ctr">
                <a:lnSpc>
                  <a:spcPts val="3788"/>
                </a:lnSpc>
              </a:pPr>
              <a:r>
                <a:rPr lang="en-US" sz="2705" b="1">
                  <a:solidFill>
                    <a:srgbClr val="FFFFFF"/>
                  </a:solidFill>
                  <a:latin typeface="Roboto Bold"/>
                  <a:ea typeface="Roboto Bold"/>
                  <a:cs typeface="Roboto Bold"/>
                  <a:sym typeface="Roboto Bold"/>
                </a:rPr>
                <a:t>Cập nhật thông tin cá nhân</a:t>
              </a:r>
            </a:p>
            <a:p>
              <a:pPr algn="ctr">
                <a:lnSpc>
                  <a:spcPts val="3788"/>
                </a:lnSpc>
                <a:spcBef>
                  <a:spcPct val="0"/>
                </a:spcBef>
              </a:pPr>
              <a:r>
                <a:rPr lang="en-US" sz="2705" b="1">
                  <a:solidFill>
                    <a:srgbClr val="FFFFFF"/>
                  </a:solidFill>
                  <a:latin typeface="Roboto Bold"/>
                  <a:ea typeface="Roboto Bold"/>
                  <a:cs typeface="Roboto Bold"/>
                  <a:sym typeface="Roboto Bold"/>
                </a:rPr>
                <a:t>Xem lại ngành học yêu thích, bài viết đã lưu</a:t>
              </a:r>
            </a:p>
          </p:txBody>
        </p:sp>
      </p:grpSp>
      <p:grpSp>
        <p:nvGrpSpPr>
          <p:cNvPr id="32" name="Group 32"/>
          <p:cNvGrpSpPr/>
          <p:nvPr/>
        </p:nvGrpSpPr>
        <p:grpSpPr>
          <a:xfrm>
            <a:off x="3371848" y="7699811"/>
            <a:ext cx="3607085" cy="566293"/>
            <a:chOff x="0" y="0"/>
            <a:chExt cx="4809447" cy="755057"/>
          </a:xfrm>
        </p:grpSpPr>
        <p:grpSp>
          <p:nvGrpSpPr>
            <p:cNvPr id="33" name="Group 33"/>
            <p:cNvGrpSpPr/>
            <p:nvPr/>
          </p:nvGrpSpPr>
          <p:grpSpPr>
            <a:xfrm>
              <a:off x="0" y="0"/>
              <a:ext cx="4809447" cy="755057"/>
              <a:chOff x="0" y="0"/>
              <a:chExt cx="1018245" cy="159859"/>
            </a:xfrm>
          </p:grpSpPr>
          <p:sp>
            <p:nvSpPr>
              <p:cNvPr id="34" name="Freeform 34"/>
              <p:cNvSpPr/>
              <p:nvPr/>
            </p:nvSpPr>
            <p:spPr>
              <a:xfrm>
                <a:off x="0" y="0"/>
                <a:ext cx="1018245" cy="159859"/>
              </a:xfrm>
              <a:custGeom>
                <a:avLst/>
                <a:gdLst/>
                <a:ahLst/>
                <a:cxnLst/>
                <a:rect l="l" t="t" r="r" b="b"/>
                <a:pathLst>
                  <a:path w="1018245" h="159859">
                    <a:moveTo>
                      <a:pt x="79929" y="0"/>
                    </a:moveTo>
                    <a:lnTo>
                      <a:pt x="938315" y="0"/>
                    </a:lnTo>
                    <a:cubicBezTo>
                      <a:pt x="982459" y="0"/>
                      <a:pt x="1018245" y="35786"/>
                      <a:pt x="1018245" y="79929"/>
                    </a:cubicBezTo>
                    <a:lnTo>
                      <a:pt x="1018245" y="79929"/>
                    </a:lnTo>
                    <a:cubicBezTo>
                      <a:pt x="1018245" y="101128"/>
                      <a:pt x="1009824" y="121458"/>
                      <a:pt x="994834" y="136448"/>
                    </a:cubicBezTo>
                    <a:cubicBezTo>
                      <a:pt x="979845" y="151438"/>
                      <a:pt x="959514" y="159859"/>
                      <a:pt x="938315" y="159859"/>
                    </a:cubicBezTo>
                    <a:lnTo>
                      <a:pt x="79929" y="159859"/>
                    </a:lnTo>
                    <a:cubicBezTo>
                      <a:pt x="58731" y="159859"/>
                      <a:pt x="38400" y="151438"/>
                      <a:pt x="23411" y="136448"/>
                    </a:cubicBezTo>
                    <a:cubicBezTo>
                      <a:pt x="8421" y="121458"/>
                      <a:pt x="0" y="101128"/>
                      <a:pt x="0" y="79929"/>
                    </a:cubicBezTo>
                    <a:lnTo>
                      <a:pt x="0" y="79929"/>
                    </a:lnTo>
                    <a:cubicBezTo>
                      <a:pt x="0" y="58731"/>
                      <a:pt x="8421" y="38400"/>
                      <a:pt x="23411" y="23411"/>
                    </a:cubicBezTo>
                    <a:cubicBezTo>
                      <a:pt x="38400" y="8421"/>
                      <a:pt x="58731" y="0"/>
                      <a:pt x="79929" y="0"/>
                    </a:cubicBezTo>
                    <a:close/>
                  </a:path>
                </a:pathLst>
              </a:custGeom>
              <a:solidFill>
                <a:srgbClr val="2F6EA9"/>
              </a:solidFill>
            </p:spPr>
          </p:sp>
          <p:sp>
            <p:nvSpPr>
              <p:cNvPr id="35" name="TextBox 35"/>
              <p:cNvSpPr txBox="1"/>
              <p:nvPr/>
            </p:nvSpPr>
            <p:spPr>
              <a:xfrm>
                <a:off x="0" y="-104775"/>
                <a:ext cx="1018245" cy="264634"/>
              </a:xfrm>
              <a:prstGeom prst="rect">
                <a:avLst/>
              </a:prstGeom>
            </p:spPr>
            <p:txBody>
              <a:bodyPr lIns="50800" tIns="50800" rIns="50800" bIns="50800" rtlCol="0" anchor="ctr"/>
              <a:lstStyle/>
              <a:p>
                <a:pPr algn="ctr">
                  <a:lnSpc>
                    <a:spcPts val="5549"/>
                  </a:lnSpc>
                </a:pPr>
                <a:endParaRPr/>
              </a:p>
            </p:txBody>
          </p:sp>
        </p:grpSp>
        <p:sp>
          <p:nvSpPr>
            <p:cNvPr id="36" name="TextBox 36"/>
            <p:cNvSpPr txBox="1"/>
            <p:nvPr/>
          </p:nvSpPr>
          <p:spPr>
            <a:xfrm>
              <a:off x="52877" y="46273"/>
              <a:ext cx="4653953" cy="605362"/>
            </a:xfrm>
            <a:prstGeom prst="rect">
              <a:avLst/>
            </a:prstGeom>
          </p:spPr>
          <p:txBody>
            <a:bodyPr lIns="0" tIns="0" rIns="0" bIns="0" rtlCol="0" anchor="t">
              <a:spAutoFit/>
            </a:bodyPr>
            <a:lstStyle/>
            <a:p>
              <a:pPr algn="ctr">
                <a:lnSpc>
                  <a:spcPts val="3788"/>
                </a:lnSpc>
                <a:spcBef>
                  <a:spcPct val="0"/>
                </a:spcBef>
              </a:pPr>
              <a:r>
                <a:rPr lang="en-US" sz="2705" b="1">
                  <a:solidFill>
                    <a:srgbClr val="FFFFFF"/>
                  </a:solidFill>
                  <a:latin typeface="Roboto Bold"/>
                  <a:ea typeface="Roboto Bold"/>
                  <a:cs typeface="Roboto Bold"/>
                  <a:sym typeface="Roboto Bold"/>
                </a:rPr>
                <a:t>Chat với tư vấn viên AI</a:t>
              </a:r>
            </a:p>
          </p:txBody>
        </p:sp>
      </p:grpSp>
      <p:grpSp>
        <p:nvGrpSpPr>
          <p:cNvPr id="37" name="Group 37"/>
          <p:cNvGrpSpPr/>
          <p:nvPr/>
        </p:nvGrpSpPr>
        <p:grpSpPr>
          <a:xfrm>
            <a:off x="3371848" y="4927029"/>
            <a:ext cx="3179001" cy="566293"/>
            <a:chOff x="0" y="0"/>
            <a:chExt cx="897401" cy="159859"/>
          </a:xfrm>
        </p:grpSpPr>
        <p:sp>
          <p:nvSpPr>
            <p:cNvPr id="38" name="Freeform 38"/>
            <p:cNvSpPr/>
            <p:nvPr/>
          </p:nvSpPr>
          <p:spPr>
            <a:xfrm>
              <a:off x="0" y="0"/>
              <a:ext cx="897401" cy="159859"/>
            </a:xfrm>
            <a:custGeom>
              <a:avLst/>
              <a:gdLst/>
              <a:ahLst/>
              <a:cxnLst/>
              <a:rect l="l" t="t" r="r" b="b"/>
              <a:pathLst>
                <a:path w="897401" h="159859">
                  <a:moveTo>
                    <a:pt x="79929" y="0"/>
                  </a:moveTo>
                  <a:lnTo>
                    <a:pt x="817471" y="0"/>
                  </a:lnTo>
                  <a:cubicBezTo>
                    <a:pt x="861615" y="0"/>
                    <a:pt x="897401" y="35786"/>
                    <a:pt x="897401" y="79929"/>
                  </a:cubicBezTo>
                  <a:lnTo>
                    <a:pt x="897401" y="79929"/>
                  </a:lnTo>
                  <a:cubicBezTo>
                    <a:pt x="897401" y="101128"/>
                    <a:pt x="888980" y="121458"/>
                    <a:pt x="873990" y="136448"/>
                  </a:cubicBezTo>
                  <a:cubicBezTo>
                    <a:pt x="859000" y="151438"/>
                    <a:pt x="838670" y="159859"/>
                    <a:pt x="817471" y="159859"/>
                  </a:cubicBezTo>
                  <a:lnTo>
                    <a:pt x="79929" y="159859"/>
                  </a:lnTo>
                  <a:cubicBezTo>
                    <a:pt x="58731" y="159859"/>
                    <a:pt x="38400" y="151438"/>
                    <a:pt x="23411" y="136448"/>
                  </a:cubicBezTo>
                  <a:cubicBezTo>
                    <a:pt x="8421" y="121458"/>
                    <a:pt x="0" y="101128"/>
                    <a:pt x="0" y="79929"/>
                  </a:cubicBezTo>
                  <a:lnTo>
                    <a:pt x="0" y="79929"/>
                  </a:lnTo>
                  <a:cubicBezTo>
                    <a:pt x="0" y="58731"/>
                    <a:pt x="8421" y="38400"/>
                    <a:pt x="23411" y="23411"/>
                  </a:cubicBezTo>
                  <a:cubicBezTo>
                    <a:pt x="38400" y="8421"/>
                    <a:pt x="58731" y="0"/>
                    <a:pt x="79929" y="0"/>
                  </a:cubicBezTo>
                  <a:close/>
                </a:path>
              </a:pathLst>
            </a:custGeom>
            <a:solidFill>
              <a:srgbClr val="2F6EA9"/>
            </a:solidFill>
          </p:spPr>
        </p:sp>
        <p:sp>
          <p:nvSpPr>
            <p:cNvPr id="39" name="TextBox 39"/>
            <p:cNvSpPr txBox="1"/>
            <p:nvPr/>
          </p:nvSpPr>
          <p:spPr>
            <a:xfrm>
              <a:off x="0" y="-104775"/>
              <a:ext cx="897401" cy="264634"/>
            </a:xfrm>
            <a:prstGeom prst="rect">
              <a:avLst/>
            </a:prstGeom>
          </p:spPr>
          <p:txBody>
            <a:bodyPr lIns="50800" tIns="50800" rIns="50800" bIns="50800" rtlCol="0" anchor="ctr"/>
            <a:lstStyle/>
            <a:p>
              <a:pPr algn="ctr">
                <a:lnSpc>
                  <a:spcPts val="5549"/>
                </a:lnSpc>
              </a:pPr>
              <a:endParaRPr/>
            </a:p>
          </p:txBody>
        </p:sp>
      </p:grpSp>
      <p:sp>
        <p:nvSpPr>
          <p:cNvPr id="40" name="TextBox 40"/>
          <p:cNvSpPr txBox="1"/>
          <p:nvPr/>
        </p:nvSpPr>
        <p:spPr>
          <a:xfrm>
            <a:off x="3497733" y="4947445"/>
            <a:ext cx="2865437" cy="468309"/>
          </a:xfrm>
          <a:prstGeom prst="rect">
            <a:avLst/>
          </a:prstGeom>
        </p:spPr>
        <p:txBody>
          <a:bodyPr lIns="0" tIns="0" rIns="0" bIns="0" rtlCol="0" anchor="t">
            <a:spAutoFit/>
          </a:bodyPr>
          <a:lstStyle/>
          <a:p>
            <a:pPr algn="ctr">
              <a:lnSpc>
                <a:spcPts val="3788"/>
              </a:lnSpc>
              <a:spcBef>
                <a:spcPct val="0"/>
              </a:spcBef>
            </a:pPr>
            <a:r>
              <a:rPr lang="en-US" sz="2705" b="1">
                <a:solidFill>
                  <a:srgbClr val="FFFFFF"/>
                </a:solidFill>
                <a:latin typeface="Roboto Bold"/>
                <a:ea typeface="Roboto Bold"/>
                <a:cs typeface="Roboto Bold"/>
                <a:sym typeface="Roboto Bold"/>
              </a:rPr>
              <a:t>Gửi yêu cầu tư vấn</a:t>
            </a:r>
          </a:p>
        </p:txBody>
      </p:sp>
      <p:sp>
        <p:nvSpPr>
          <p:cNvPr id="41" name="TextBox 41"/>
          <p:cNvSpPr txBox="1"/>
          <p:nvPr/>
        </p:nvSpPr>
        <p:spPr>
          <a:xfrm>
            <a:off x="6580720" y="117025"/>
            <a:ext cx="5126560" cy="758161"/>
          </a:xfrm>
          <a:prstGeom prst="rect">
            <a:avLst/>
          </a:prstGeom>
        </p:spPr>
        <p:txBody>
          <a:bodyPr lIns="0" tIns="0" rIns="0" bIns="0" rtlCol="0" anchor="t">
            <a:spAutoFit/>
          </a:bodyPr>
          <a:lstStyle/>
          <a:p>
            <a:pPr algn="ctr">
              <a:lnSpc>
                <a:spcPts val="5737"/>
              </a:lnSpc>
            </a:pPr>
            <a:r>
              <a:rPr lang="en-US" sz="5312" b="1" spc="-302">
                <a:solidFill>
                  <a:srgbClr val="174876"/>
                </a:solidFill>
                <a:latin typeface="Roboto Bold"/>
                <a:ea typeface="Roboto Bold"/>
                <a:cs typeface="Roboto Bold"/>
                <a:sym typeface="Roboto Bold"/>
              </a:rPr>
              <a:t>Website tuyển sinh</a:t>
            </a:r>
          </a:p>
        </p:txBody>
      </p:sp>
      <p:sp>
        <p:nvSpPr>
          <p:cNvPr id="42" name="TextBox 42"/>
          <p:cNvSpPr txBox="1"/>
          <p:nvPr/>
        </p:nvSpPr>
        <p:spPr>
          <a:xfrm>
            <a:off x="3451510" y="943367"/>
            <a:ext cx="1950045" cy="764540"/>
          </a:xfrm>
          <a:prstGeom prst="rect">
            <a:avLst/>
          </a:prstGeom>
        </p:spPr>
        <p:txBody>
          <a:bodyPr lIns="0" tIns="0" rIns="0" bIns="0" rtlCol="0" anchor="t">
            <a:spAutoFit/>
          </a:bodyPr>
          <a:lstStyle/>
          <a:p>
            <a:pPr algn="ctr">
              <a:lnSpc>
                <a:spcPts val="6160"/>
              </a:lnSpc>
              <a:spcBef>
                <a:spcPct val="0"/>
              </a:spcBef>
            </a:pPr>
            <a:r>
              <a:rPr lang="en-US" sz="4400" b="1">
                <a:solidFill>
                  <a:srgbClr val="000000"/>
                </a:solidFill>
                <a:latin typeface="Roboto Bold"/>
                <a:ea typeface="Roboto Bold"/>
                <a:cs typeface="Roboto Bold"/>
                <a:sym typeface="Roboto Bold"/>
              </a:rPr>
              <a:t> 👨‍🎓User</a:t>
            </a:r>
          </a:p>
        </p:txBody>
      </p:sp>
      <p:grpSp>
        <p:nvGrpSpPr>
          <p:cNvPr id="43" name="Group 43"/>
          <p:cNvGrpSpPr/>
          <p:nvPr/>
        </p:nvGrpSpPr>
        <p:grpSpPr>
          <a:xfrm>
            <a:off x="10225510" y="926197"/>
            <a:ext cx="7271915" cy="9134248"/>
            <a:chOff x="0" y="0"/>
            <a:chExt cx="1915237" cy="2405728"/>
          </a:xfrm>
        </p:grpSpPr>
        <p:sp>
          <p:nvSpPr>
            <p:cNvPr id="44" name="Freeform 44"/>
            <p:cNvSpPr/>
            <p:nvPr/>
          </p:nvSpPr>
          <p:spPr>
            <a:xfrm>
              <a:off x="0" y="0"/>
              <a:ext cx="1915237" cy="2405728"/>
            </a:xfrm>
            <a:custGeom>
              <a:avLst/>
              <a:gdLst/>
              <a:ahLst/>
              <a:cxnLst/>
              <a:rect l="l" t="t" r="r" b="b"/>
              <a:pathLst>
                <a:path w="1915237" h="2405728">
                  <a:moveTo>
                    <a:pt x="0" y="0"/>
                  </a:moveTo>
                  <a:lnTo>
                    <a:pt x="1915237" y="0"/>
                  </a:lnTo>
                  <a:lnTo>
                    <a:pt x="1915237" y="2405728"/>
                  </a:lnTo>
                  <a:lnTo>
                    <a:pt x="0" y="2405728"/>
                  </a:lnTo>
                  <a:close/>
                </a:path>
              </a:pathLst>
            </a:custGeom>
            <a:solidFill>
              <a:srgbClr val="000000">
                <a:alpha val="0"/>
              </a:srgbClr>
            </a:solidFill>
            <a:ln w="28575" cap="sq">
              <a:solidFill>
                <a:srgbClr val="000000"/>
              </a:solidFill>
              <a:prstDash val="lgDash"/>
              <a:miter/>
            </a:ln>
          </p:spPr>
        </p:sp>
        <p:sp>
          <p:nvSpPr>
            <p:cNvPr id="45" name="TextBox 45"/>
            <p:cNvSpPr txBox="1"/>
            <p:nvPr/>
          </p:nvSpPr>
          <p:spPr>
            <a:xfrm>
              <a:off x="0" y="-47625"/>
              <a:ext cx="1915237" cy="2453353"/>
            </a:xfrm>
            <a:prstGeom prst="rect">
              <a:avLst/>
            </a:prstGeom>
          </p:spPr>
          <p:txBody>
            <a:bodyPr lIns="50800" tIns="50800" rIns="50800" bIns="50800" rtlCol="0" anchor="ctr"/>
            <a:lstStyle/>
            <a:p>
              <a:pPr algn="ctr">
                <a:lnSpc>
                  <a:spcPts val="2659"/>
                </a:lnSpc>
              </a:pPr>
              <a:endParaRPr/>
            </a:p>
          </p:txBody>
        </p:sp>
      </p:grpSp>
      <p:sp>
        <p:nvSpPr>
          <p:cNvPr id="46" name="TextBox 46"/>
          <p:cNvSpPr txBox="1"/>
          <p:nvPr/>
        </p:nvSpPr>
        <p:spPr>
          <a:xfrm>
            <a:off x="12590277" y="943367"/>
            <a:ext cx="2542381" cy="764540"/>
          </a:xfrm>
          <a:prstGeom prst="rect">
            <a:avLst/>
          </a:prstGeom>
        </p:spPr>
        <p:txBody>
          <a:bodyPr lIns="0" tIns="0" rIns="0" bIns="0" rtlCol="0" anchor="t">
            <a:spAutoFit/>
          </a:bodyPr>
          <a:lstStyle/>
          <a:p>
            <a:pPr algn="ctr">
              <a:lnSpc>
                <a:spcPts val="6160"/>
              </a:lnSpc>
              <a:spcBef>
                <a:spcPct val="0"/>
              </a:spcBef>
            </a:pPr>
            <a:r>
              <a:rPr lang="en-US" sz="4400" b="1">
                <a:solidFill>
                  <a:srgbClr val="000000"/>
                </a:solidFill>
                <a:latin typeface="Roboto Bold"/>
                <a:ea typeface="Roboto Bold"/>
                <a:cs typeface="Roboto Bold"/>
                <a:sym typeface="Roboto Bold"/>
              </a:rPr>
              <a:t> 👨‍💻Admin</a:t>
            </a:r>
          </a:p>
        </p:txBody>
      </p:sp>
      <p:grpSp>
        <p:nvGrpSpPr>
          <p:cNvPr id="47" name="Group 47"/>
          <p:cNvGrpSpPr/>
          <p:nvPr/>
        </p:nvGrpSpPr>
        <p:grpSpPr>
          <a:xfrm>
            <a:off x="10876857" y="2203132"/>
            <a:ext cx="3206019" cy="580467"/>
            <a:chOff x="0" y="0"/>
            <a:chExt cx="882929" cy="159859"/>
          </a:xfrm>
        </p:grpSpPr>
        <p:sp>
          <p:nvSpPr>
            <p:cNvPr id="48" name="Freeform 48"/>
            <p:cNvSpPr/>
            <p:nvPr/>
          </p:nvSpPr>
          <p:spPr>
            <a:xfrm>
              <a:off x="0" y="0"/>
              <a:ext cx="882929" cy="159859"/>
            </a:xfrm>
            <a:custGeom>
              <a:avLst/>
              <a:gdLst/>
              <a:ahLst/>
              <a:cxnLst/>
              <a:rect l="l" t="t" r="r" b="b"/>
              <a:pathLst>
                <a:path w="882929" h="159859">
                  <a:moveTo>
                    <a:pt x="79929" y="0"/>
                  </a:moveTo>
                  <a:lnTo>
                    <a:pt x="802999" y="0"/>
                  </a:lnTo>
                  <a:cubicBezTo>
                    <a:pt x="824198" y="0"/>
                    <a:pt x="844528" y="8421"/>
                    <a:pt x="859518" y="23411"/>
                  </a:cubicBezTo>
                  <a:cubicBezTo>
                    <a:pt x="874507" y="38400"/>
                    <a:pt x="882929" y="58731"/>
                    <a:pt x="882929" y="79929"/>
                  </a:cubicBezTo>
                  <a:lnTo>
                    <a:pt x="882929" y="79929"/>
                  </a:lnTo>
                  <a:cubicBezTo>
                    <a:pt x="882929" y="124073"/>
                    <a:pt x="847143" y="159859"/>
                    <a:pt x="802999" y="159859"/>
                  </a:cubicBezTo>
                  <a:lnTo>
                    <a:pt x="79929" y="159859"/>
                  </a:lnTo>
                  <a:cubicBezTo>
                    <a:pt x="58731" y="159859"/>
                    <a:pt x="38400" y="151438"/>
                    <a:pt x="23411" y="136448"/>
                  </a:cubicBezTo>
                  <a:cubicBezTo>
                    <a:pt x="8421" y="121458"/>
                    <a:pt x="0" y="101128"/>
                    <a:pt x="0" y="79929"/>
                  </a:cubicBezTo>
                  <a:lnTo>
                    <a:pt x="0" y="79929"/>
                  </a:lnTo>
                  <a:cubicBezTo>
                    <a:pt x="0" y="58731"/>
                    <a:pt x="8421" y="38400"/>
                    <a:pt x="23411" y="23411"/>
                  </a:cubicBezTo>
                  <a:cubicBezTo>
                    <a:pt x="38400" y="8421"/>
                    <a:pt x="58731" y="0"/>
                    <a:pt x="79929" y="0"/>
                  </a:cubicBezTo>
                  <a:close/>
                </a:path>
              </a:pathLst>
            </a:custGeom>
            <a:solidFill>
              <a:srgbClr val="FFDE59"/>
            </a:solidFill>
          </p:spPr>
        </p:sp>
        <p:sp>
          <p:nvSpPr>
            <p:cNvPr id="49" name="TextBox 49"/>
            <p:cNvSpPr txBox="1"/>
            <p:nvPr/>
          </p:nvSpPr>
          <p:spPr>
            <a:xfrm>
              <a:off x="0" y="-104775"/>
              <a:ext cx="882929" cy="264634"/>
            </a:xfrm>
            <a:prstGeom prst="rect">
              <a:avLst/>
            </a:prstGeom>
          </p:spPr>
          <p:txBody>
            <a:bodyPr lIns="52071" tIns="52071" rIns="52071" bIns="52071" rtlCol="0" anchor="ctr"/>
            <a:lstStyle/>
            <a:p>
              <a:pPr algn="ctr">
                <a:lnSpc>
                  <a:spcPts val="5549"/>
                </a:lnSpc>
              </a:pPr>
              <a:endParaRPr/>
            </a:p>
          </p:txBody>
        </p:sp>
      </p:grpSp>
      <p:sp>
        <p:nvSpPr>
          <p:cNvPr id="50" name="TextBox 50"/>
          <p:cNvSpPr txBox="1"/>
          <p:nvPr/>
        </p:nvSpPr>
        <p:spPr>
          <a:xfrm>
            <a:off x="10953934" y="2215948"/>
            <a:ext cx="3051865" cy="488161"/>
          </a:xfrm>
          <a:prstGeom prst="rect">
            <a:avLst/>
          </a:prstGeom>
        </p:spPr>
        <p:txBody>
          <a:bodyPr lIns="0" tIns="0" rIns="0" bIns="0" rtlCol="0" anchor="t">
            <a:spAutoFit/>
          </a:bodyPr>
          <a:lstStyle/>
          <a:p>
            <a:pPr algn="ctr">
              <a:lnSpc>
                <a:spcPts val="3882"/>
              </a:lnSpc>
              <a:spcBef>
                <a:spcPct val="0"/>
              </a:spcBef>
            </a:pPr>
            <a:r>
              <a:rPr lang="en-US" sz="2773" b="1">
                <a:solidFill>
                  <a:srgbClr val="000000"/>
                </a:solidFill>
                <a:latin typeface="Roboto Bold"/>
                <a:ea typeface="Roboto Bold"/>
                <a:cs typeface="Roboto Bold"/>
                <a:sym typeface="Roboto Bold"/>
              </a:rPr>
              <a:t>Quản lý ngành học</a:t>
            </a:r>
          </a:p>
        </p:txBody>
      </p:sp>
      <p:grpSp>
        <p:nvGrpSpPr>
          <p:cNvPr id="51" name="Group 51"/>
          <p:cNvGrpSpPr/>
          <p:nvPr/>
        </p:nvGrpSpPr>
        <p:grpSpPr>
          <a:xfrm>
            <a:off x="14082876" y="3125131"/>
            <a:ext cx="2804692" cy="580467"/>
            <a:chOff x="0" y="0"/>
            <a:chExt cx="772404" cy="159859"/>
          </a:xfrm>
        </p:grpSpPr>
        <p:sp>
          <p:nvSpPr>
            <p:cNvPr id="52" name="Freeform 52"/>
            <p:cNvSpPr/>
            <p:nvPr/>
          </p:nvSpPr>
          <p:spPr>
            <a:xfrm>
              <a:off x="0" y="0"/>
              <a:ext cx="772404" cy="159859"/>
            </a:xfrm>
            <a:custGeom>
              <a:avLst/>
              <a:gdLst/>
              <a:ahLst/>
              <a:cxnLst/>
              <a:rect l="l" t="t" r="r" b="b"/>
              <a:pathLst>
                <a:path w="772404" h="159859">
                  <a:moveTo>
                    <a:pt x="79929" y="0"/>
                  </a:moveTo>
                  <a:lnTo>
                    <a:pt x="692475" y="0"/>
                  </a:lnTo>
                  <a:cubicBezTo>
                    <a:pt x="713673" y="0"/>
                    <a:pt x="734004" y="8421"/>
                    <a:pt x="748993" y="23411"/>
                  </a:cubicBezTo>
                  <a:cubicBezTo>
                    <a:pt x="763983" y="38400"/>
                    <a:pt x="772404" y="58731"/>
                    <a:pt x="772404" y="79929"/>
                  </a:cubicBezTo>
                  <a:lnTo>
                    <a:pt x="772404" y="79929"/>
                  </a:lnTo>
                  <a:cubicBezTo>
                    <a:pt x="772404" y="101128"/>
                    <a:pt x="763983" y="121458"/>
                    <a:pt x="748993" y="136448"/>
                  </a:cubicBezTo>
                  <a:cubicBezTo>
                    <a:pt x="734004" y="151438"/>
                    <a:pt x="713673" y="159859"/>
                    <a:pt x="692475" y="159859"/>
                  </a:cubicBezTo>
                  <a:lnTo>
                    <a:pt x="79929" y="159859"/>
                  </a:lnTo>
                  <a:cubicBezTo>
                    <a:pt x="58731" y="159859"/>
                    <a:pt x="38400" y="151438"/>
                    <a:pt x="23411" y="136448"/>
                  </a:cubicBezTo>
                  <a:cubicBezTo>
                    <a:pt x="8421" y="121458"/>
                    <a:pt x="0" y="101128"/>
                    <a:pt x="0" y="79929"/>
                  </a:cubicBezTo>
                  <a:lnTo>
                    <a:pt x="0" y="79929"/>
                  </a:lnTo>
                  <a:cubicBezTo>
                    <a:pt x="0" y="58731"/>
                    <a:pt x="8421" y="38400"/>
                    <a:pt x="23411" y="23411"/>
                  </a:cubicBezTo>
                  <a:cubicBezTo>
                    <a:pt x="38400" y="8421"/>
                    <a:pt x="58731" y="0"/>
                    <a:pt x="79929" y="0"/>
                  </a:cubicBezTo>
                  <a:close/>
                </a:path>
              </a:pathLst>
            </a:custGeom>
            <a:solidFill>
              <a:srgbClr val="FFDE59"/>
            </a:solidFill>
          </p:spPr>
        </p:sp>
        <p:sp>
          <p:nvSpPr>
            <p:cNvPr id="53" name="TextBox 53"/>
            <p:cNvSpPr txBox="1"/>
            <p:nvPr/>
          </p:nvSpPr>
          <p:spPr>
            <a:xfrm>
              <a:off x="0" y="-104775"/>
              <a:ext cx="772404" cy="264634"/>
            </a:xfrm>
            <a:prstGeom prst="rect">
              <a:avLst/>
            </a:prstGeom>
          </p:spPr>
          <p:txBody>
            <a:bodyPr lIns="52071" tIns="52071" rIns="52071" bIns="52071" rtlCol="0" anchor="ctr"/>
            <a:lstStyle/>
            <a:p>
              <a:pPr algn="ctr">
                <a:lnSpc>
                  <a:spcPts val="5549"/>
                </a:lnSpc>
              </a:pPr>
              <a:endParaRPr/>
            </a:p>
          </p:txBody>
        </p:sp>
      </p:grpSp>
      <p:sp>
        <p:nvSpPr>
          <p:cNvPr id="54" name="TextBox 54"/>
          <p:cNvSpPr txBox="1"/>
          <p:nvPr/>
        </p:nvSpPr>
        <p:spPr>
          <a:xfrm>
            <a:off x="14222660" y="3137947"/>
            <a:ext cx="2525123" cy="488161"/>
          </a:xfrm>
          <a:prstGeom prst="rect">
            <a:avLst/>
          </a:prstGeom>
        </p:spPr>
        <p:txBody>
          <a:bodyPr lIns="0" tIns="0" rIns="0" bIns="0" rtlCol="0" anchor="t">
            <a:spAutoFit/>
          </a:bodyPr>
          <a:lstStyle/>
          <a:p>
            <a:pPr algn="ctr">
              <a:lnSpc>
                <a:spcPts val="3882"/>
              </a:lnSpc>
              <a:spcBef>
                <a:spcPct val="0"/>
              </a:spcBef>
            </a:pPr>
            <a:r>
              <a:rPr lang="en-US" sz="2773" b="1">
                <a:solidFill>
                  <a:srgbClr val="000000"/>
                </a:solidFill>
                <a:latin typeface="Roboto Bold"/>
                <a:ea typeface="Roboto Bold"/>
                <a:cs typeface="Roboto Bold"/>
                <a:sym typeface="Roboto Bold"/>
              </a:rPr>
              <a:t>Quản lý bài viết</a:t>
            </a:r>
          </a:p>
        </p:txBody>
      </p:sp>
      <p:grpSp>
        <p:nvGrpSpPr>
          <p:cNvPr id="55" name="Group 55"/>
          <p:cNvGrpSpPr/>
          <p:nvPr/>
        </p:nvGrpSpPr>
        <p:grpSpPr>
          <a:xfrm>
            <a:off x="13495054" y="5493321"/>
            <a:ext cx="3274997" cy="580467"/>
            <a:chOff x="0" y="0"/>
            <a:chExt cx="901925" cy="159859"/>
          </a:xfrm>
        </p:grpSpPr>
        <p:sp>
          <p:nvSpPr>
            <p:cNvPr id="56" name="Freeform 56"/>
            <p:cNvSpPr/>
            <p:nvPr/>
          </p:nvSpPr>
          <p:spPr>
            <a:xfrm>
              <a:off x="0" y="0"/>
              <a:ext cx="901925" cy="159859"/>
            </a:xfrm>
            <a:custGeom>
              <a:avLst/>
              <a:gdLst/>
              <a:ahLst/>
              <a:cxnLst/>
              <a:rect l="l" t="t" r="r" b="b"/>
              <a:pathLst>
                <a:path w="901925" h="159859">
                  <a:moveTo>
                    <a:pt x="79929" y="0"/>
                  </a:moveTo>
                  <a:lnTo>
                    <a:pt x="821995" y="0"/>
                  </a:lnTo>
                  <a:cubicBezTo>
                    <a:pt x="866139" y="0"/>
                    <a:pt x="901925" y="35786"/>
                    <a:pt x="901925" y="79929"/>
                  </a:cubicBezTo>
                  <a:lnTo>
                    <a:pt x="901925" y="79929"/>
                  </a:lnTo>
                  <a:cubicBezTo>
                    <a:pt x="901925" y="101128"/>
                    <a:pt x="893504" y="121458"/>
                    <a:pt x="878514" y="136448"/>
                  </a:cubicBezTo>
                  <a:cubicBezTo>
                    <a:pt x="863525" y="151438"/>
                    <a:pt x="843194" y="159859"/>
                    <a:pt x="821995" y="159859"/>
                  </a:cubicBezTo>
                  <a:lnTo>
                    <a:pt x="79929" y="159859"/>
                  </a:lnTo>
                  <a:cubicBezTo>
                    <a:pt x="58731" y="159859"/>
                    <a:pt x="38400" y="151438"/>
                    <a:pt x="23411" y="136448"/>
                  </a:cubicBezTo>
                  <a:cubicBezTo>
                    <a:pt x="8421" y="121458"/>
                    <a:pt x="0" y="101128"/>
                    <a:pt x="0" y="79929"/>
                  </a:cubicBezTo>
                  <a:lnTo>
                    <a:pt x="0" y="79929"/>
                  </a:lnTo>
                  <a:cubicBezTo>
                    <a:pt x="0" y="58731"/>
                    <a:pt x="8421" y="38400"/>
                    <a:pt x="23411" y="23411"/>
                  </a:cubicBezTo>
                  <a:cubicBezTo>
                    <a:pt x="38400" y="8421"/>
                    <a:pt x="58731" y="0"/>
                    <a:pt x="79929" y="0"/>
                  </a:cubicBezTo>
                  <a:close/>
                </a:path>
              </a:pathLst>
            </a:custGeom>
            <a:solidFill>
              <a:srgbClr val="FFDE59"/>
            </a:solidFill>
          </p:spPr>
        </p:sp>
        <p:sp>
          <p:nvSpPr>
            <p:cNvPr id="57" name="TextBox 57"/>
            <p:cNvSpPr txBox="1"/>
            <p:nvPr/>
          </p:nvSpPr>
          <p:spPr>
            <a:xfrm>
              <a:off x="0" y="-104775"/>
              <a:ext cx="901925" cy="264634"/>
            </a:xfrm>
            <a:prstGeom prst="rect">
              <a:avLst/>
            </a:prstGeom>
          </p:spPr>
          <p:txBody>
            <a:bodyPr lIns="52071" tIns="52071" rIns="52071" bIns="52071" rtlCol="0" anchor="ctr"/>
            <a:lstStyle/>
            <a:p>
              <a:pPr algn="ctr">
                <a:lnSpc>
                  <a:spcPts val="5549"/>
                </a:lnSpc>
              </a:pPr>
              <a:endParaRPr/>
            </a:p>
          </p:txBody>
        </p:sp>
      </p:grpSp>
      <p:sp>
        <p:nvSpPr>
          <p:cNvPr id="58" name="TextBox 58"/>
          <p:cNvSpPr txBox="1"/>
          <p:nvPr/>
        </p:nvSpPr>
        <p:spPr>
          <a:xfrm>
            <a:off x="13573959" y="5506155"/>
            <a:ext cx="3120843" cy="488161"/>
          </a:xfrm>
          <a:prstGeom prst="rect">
            <a:avLst/>
          </a:prstGeom>
        </p:spPr>
        <p:txBody>
          <a:bodyPr lIns="0" tIns="0" rIns="0" bIns="0" rtlCol="0" anchor="t">
            <a:spAutoFit/>
          </a:bodyPr>
          <a:lstStyle/>
          <a:p>
            <a:pPr algn="ctr">
              <a:lnSpc>
                <a:spcPts val="3882"/>
              </a:lnSpc>
              <a:spcBef>
                <a:spcPct val="0"/>
              </a:spcBef>
            </a:pPr>
            <a:r>
              <a:rPr lang="en-US" sz="2773" b="1">
                <a:solidFill>
                  <a:srgbClr val="000000"/>
                </a:solidFill>
                <a:latin typeface="Roboto Bold"/>
                <a:ea typeface="Roboto Bold"/>
                <a:cs typeface="Roboto Bold"/>
                <a:sym typeface="Roboto Bold"/>
              </a:rPr>
              <a:t>Quản lý người dùng</a:t>
            </a:r>
          </a:p>
        </p:txBody>
      </p:sp>
      <p:grpSp>
        <p:nvGrpSpPr>
          <p:cNvPr id="59" name="Group 59"/>
          <p:cNvGrpSpPr/>
          <p:nvPr/>
        </p:nvGrpSpPr>
        <p:grpSpPr>
          <a:xfrm>
            <a:off x="10902778" y="4246991"/>
            <a:ext cx="3864445" cy="580467"/>
            <a:chOff x="0" y="0"/>
            <a:chExt cx="1064258" cy="159859"/>
          </a:xfrm>
        </p:grpSpPr>
        <p:sp>
          <p:nvSpPr>
            <p:cNvPr id="60" name="Freeform 60"/>
            <p:cNvSpPr/>
            <p:nvPr/>
          </p:nvSpPr>
          <p:spPr>
            <a:xfrm>
              <a:off x="0" y="0"/>
              <a:ext cx="1064258" cy="159859"/>
            </a:xfrm>
            <a:custGeom>
              <a:avLst/>
              <a:gdLst/>
              <a:ahLst/>
              <a:cxnLst/>
              <a:rect l="l" t="t" r="r" b="b"/>
              <a:pathLst>
                <a:path w="1064258" h="159859">
                  <a:moveTo>
                    <a:pt x="79929" y="0"/>
                  </a:moveTo>
                  <a:lnTo>
                    <a:pt x="984328" y="0"/>
                  </a:lnTo>
                  <a:cubicBezTo>
                    <a:pt x="1005527" y="0"/>
                    <a:pt x="1025857" y="8421"/>
                    <a:pt x="1040847" y="23411"/>
                  </a:cubicBezTo>
                  <a:cubicBezTo>
                    <a:pt x="1055836" y="38400"/>
                    <a:pt x="1064258" y="58731"/>
                    <a:pt x="1064258" y="79929"/>
                  </a:cubicBezTo>
                  <a:lnTo>
                    <a:pt x="1064258" y="79929"/>
                  </a:lnTo>
                  <a:cubicBezTo>
                    <a:pt x="1064258" y="124073"/>
                    <a:pt x="1028472" y="159859"/>
                    <a:pt x="984328" y="159859"/>
                  </a:cubicBezTo>
                  <a:lnTo>
                    <a:pt x="79929" y="159859"/>
                  </a:lnTo>
                  <a:cubicBezTo>
                    <a:pt x="58731" y="159859"/>
                    <a:pt x="38400" y="151438"/>
                    <a:pt x="23411" y="136448"/>
                  </a:cubicBezTo>
                  <a:cubicBezTo>
                    <a:pt x="8421" y="121458"/>
                    <a:pt x="0" y="101128"/>
                    <a:pt x="0" y="79929"/>
                  </a:cubicBezTo>
                  <a:lnTo>
                    <a:pt x="0" y="79929"/>
                  </a:lnTo>
                  <a:cubicBezTo>
                    <a:pt x="0" y="58731"/>
                    <a:pt x="8421" y="38400"/>
                    <a:pt x="23411" y="23411"/>
                  </a:cubicBezTo>
                  <a:cubicBezTo>
                    <a:pt x="38400" y="8421"/>
                    <a:pt x="58731" y="0"/>
                    <a:pt x="79929" y="0"/>
                  </a:cubicBezTo>
                  <a:close/>
                </a:path>
              </a:pathLst>
            </a:custGeom>
            <a:solidFill>
              <a:srgbClr val="FFDE59"/>
            </a:solidFill>
          </p:spPr>
        </p:sp>
        <p:sp>
          <p:nvSpPr>
            <p:cNvPr id="61" name="TextBox 61"/>
            <p:cNvSpPr txBox="1"/>
            <p:nvPr/>
          </p:nvSpPr>
          <p:spPr>
            <a:xfrm>
              <a:off x="0" y="-104775"/>
              <a:ext cx="1064258" cy="264634"/>
            </a:xfrm>
            <a:prstGeom prst="rect">
              <a:avLst/>
            </a:prstGeom>
          </p:spPr>
          <p:txBody>
            <a:bodyPr lIns="52071" tIns="52071" rIns="52071" bIns="52071" rtlCol="0" anchor="ctr"/>
            <a:lstStyle/>
            <a:p>
              <a:pPr algn="ctr">
                <a:lnSpc>
                  <a:spcPts val="5549"/>
                </a:lnSpc>
              </a:pPr>
              <a:endParaRPr/>
            </a:p>
          </p:txBody>
        </p:sp>
      </p:grpSp>
      <p:sp>
        <p:nvSpPr>
          <p:cNvPr id="62" name="TextBox 62"/>
          <p:cNvSpPr txBox="1"/>
          <p:nvPr/>
        </p:nvSpPr>
        <p:spPr>
          <a:xfrm>
            <a:off x="10981683" y="4259824"/>
            <a:ext cx="3685209" cy="488161"/>
          </a:xfrm>
          <a:prstGeom prst="rect">
            <a:avLst/>
          </a:prstGeom>
        </p:spPr>
        <p:txBody>
          <a:bodyPr lIns="0" tIns="0" rIns="0" bIns="0" rtlCol="0" anchor="t">
            <a:spAutoFit/>
          </a:bodyPr>
          <a:lstStyle/>
          <a:p>
            <a:pPr algn="ctr">
              <a:lnSpc>
                <a:spcPts val="3882"/>
              </a:lnSpc>
              <a:spcBef>
                <a:spcPct val="0"/>
              </a:spcBef>
            </a:pPr>
            <a:r>
              <a:rPr lang="en-US" sz="2773" b="1">
                <a:solidFill>
                  <a:srgbClr val="000000"/>
                </a:solidFill>
                <a:latin typeface="Roboto Bold"/>
                <a:ea typeface="Roboto Bold"/>
                <a:cs typeface="Roboto Bold"/>
                <a:sym typeface="Roboto Bold"/>
              </a:rPr>
              <a:t>Quản lý yêu cầu tư vấn</a:t>
            </a:r>
          </a:p>
        </p:txBody>
      </p:sp>
      <p:grpSp>
        <p:nvGrpSpPr>
          <p:cNvPr id="63" name="Group 63"/>
          <p:cNvGrpSpPr/>
          <p:nvPr/>
        </p:nvGrpSpPr>
        <p:grpSpPr>
          <a:xfrm>
            <a:off x="12835000" y="7975871"/>
            <a:ext cx="4052567" cy="580467"/>
            <a:chOff x="0" y="0"/>
            <a:chExt cx="1116066" cy="159859"/>
          </a:xfrm>
        </p:grpSpPr>
        <p:sp>
          <p:nvSpPr>
            <p:cNvPr id="64" name="Freeform 64"/>
            <p:cNvSpPr/>
            <p:nvPr/>
          </p:nvSpPr>
          <p:spPr>
            <a:xfrm>
              <a:off x="0" y="0"/>
              <a:ext cx="1116066" cy="159859"/>
            </a:xfrm>
            <a:custGeom>
              <a:avLst/>
              <a:gdLst/>
              <a:ahLst/>
              <a:cxnLst/>
              <a:rect l="l" t="t" r="r" b="b"/>
              <a:pathLst>
                <a:path w="1116066" h="159859">
                  <a:moveTo>
                    <a:pt x="79929" y="0"/>
                  </a:moveTo>
                  <a:lnTo>
                    <a:pt x="1036136" y="0"/>
                  </a:lnTo>
                  <a:cubicBezTo>
                    <a:pt x="1057335" y="0"/>
                    <a:pt x="1077665" y="8421"/>
                    <a:pt x="1092655" y="23411"/>
                  </a:cubicBezTo>
                  <a:cubicBezTo>
                    <a:pt x="1107645" y="38400"/>
                    <a:pt x="1116066" y="58731"/>
                    <a:pt x="1116066" y="79929"/>
                  </a:cubicBezTo>
                  <a:lnTo>
                    <a:pt x="1116066" y="79929"/>
                  </a:lnTo>
                  <a:cubicBezTo>
                    <a:pt x="1116066" y="124073"/>
                    <a:pt x="1080280" y="159859"/>
                    <a:pt x="1036136" y="159859"/>
                  </a:cubicBezTo>
                  <a:lnTo>
                    <a:pt x="79929" y="159859"/>
                  </a:lnTo>
                  <a:cubicBezTo>
                    <a:pt x="58731" y="159859"/>
                    <a:pt x="38400" y="151438"/>
                    <a:pt x="23411" y="136448"/>
                  </a:cubicBezTo>
                  <a:cubicBezTo>
                    <a:pt x="8421" y="121458"/>
                    <a:pt x="0" y="101128"/>
                    <a:pt x="0" y="79929"/>
                  </a:cubicBezTo>
                  <a:lnTo>
                    <a:pt x="0" y="79929"/>
                  </a:lnTo>
                  <a:cubicBezTo>
                    <a:pt x="0" y="58731"/>
                    <a:pt x="8421" y="38400"/>
                    <a:pt x="23411" y="23411"/>
                  </a:cubicBezTo>
                  <a:cubicBezTo>
                    <a:pt x="38400" y="8421"/>
                    <a:pt x="58731" y="0"/>
                    <a:pt x="79929" y="0"/>
                  </a:cubicBezTo>
                  <a:close/>
                </a:path>
              </a:pathLst>
            </a:custGeom>
            <a:solidFill>
              <a:srgbClr val="FFDE59"/>
            </a:solidFill>
          </p:spPr>
        </p:sp>
        <p:sp>
          <p:nvSpPr>
            <p:cNvPr id="65" name="TextBox 65"/>
            <p:cNvSpPr txBox="1"/>
            <p:nvPr/>
          </p:nvSpPr>
          <p:spPr>
            <a:xfrm>
              <a:off x="0" y="-104775"/>
              <a:ext cx="1116066" cy="264634"/>
            </a:xfrm>
            <a:prstGeom prst="rect">
              <a:avLst/>
            </a:prstGeom>
          </p:spPr>
          <p:txBody>
            <a:bodyPr lIns="52071" tIns="52071" rIns="52071" bIns="52071" rtlCol="0" anchor="ctr"/>
            <a:lstStyle/>
            <a:p>
              <a:pPr algn="ctr">
                <a:lnSpc>
                  <a:spcPts val="5549"/>
                </a:lnSpc>
              </a:pPr>
              <a:endParaRPr/>
            </a:p>
          </p:txBody>
        </p:sp>
      </p:grpSp>
      <p:sp>
        <p:nvSpPr>
          <p:cNvPr id="66" name="TextBox 66"/>
          <p:cNvSpPr txBox="1"/>
          <p:nvPr/>
        </p:nvSpPr>
        <p:spPr>
          <a:xfrm>
            <a:off x="12913905" y="7988704"/>
            <a:ext cx="3860789" cy="488161"/>
          </a:xfrm>
          <a:prstGeom prst="rect">
            <a:avLst/>
          </a:prstGeom>
        </p:spPr>
        <p:txBody>
          <a:bodyPr lIns="0" tIns="0" rIns="0" bIns="0" rtlCol="0" anchor="t">
            <a:spAutoFit/>
          </a:bodyPr>
          <a:lstStyle/>
          <a:p>
            <a:pPr algn="ctr">
              <a:lnSpc>
                <a:spcPts val="3882"/>
              </a:lnSpc>
              <a:spcBef>
                <a:spcPct val="0"/>
              </a:spcBef>
            </a:pPr>
            <a:r>
              <a:rPr lang="en-US" sz="2773" b="1">
                <a:solidFill>
                  <a:srgbClr val="000000"/>
                </a:solidFill>
                <a:latin typeface="Roboto Bold"/>
                <a:ea typeface="Roboto Bold"/>
                <a:cs typeface="Roboto Bold"/>
                <a:sym typeface="Roboto Bold"/>
              </a:rPr>
              <a:t>Xem thống kê trang web</a:t>
            </a:r>
          </a:p>
        </p:txBody>
      </p:sp>
      <p:grpSp>
        <p:nvGrpSpPr>
          <p:cNvPr id="67" name="Group 67"/>
          <p:cNvGrpSpPr/>
          <p:nvPr/>
        </p:nvGrpSpPr>
        <p:grpSpPr>
          <a:xfrm>
            <a:off x="10953934" y="6734596"/>
            <a:ext cx="4438466" cy="580467"/>
            <a:chOff x="0" y="0"/>
            <a:chExt cx="1116066" cy="159859"/>
          </a:xfrm>
        </p:grpSpPr>
        <p:sp>
          <p:nvSpPr>
            <p:cNvPr id="68" name="Freeform 68"/>
            <p:cNvSpPr/>
            <p:nvPr/>
          </p:nvSpPr>
          <p:spPr>
            <a:xfrm>
              <a:off x="0" y="0"/>
              <a:ext cx="1116066" cy="159859"/>
            </a:xfrm>
            <a:custGeom>
              <a:avLst/>
              <a:gdLst/>
              <a:ahLst/>
              <a:cxnLst/>
              <a:rect l="l" t="t" r="r" b="b"/>
              <a:pathLst>
                <a:path w="1116066" h="159859">
                  <a:moveTo>
                    <a:pt x="79929" y="0"/>
                  </a:moveTo>
                  <a:lnTo>
                    <a:pt x="1036136" y="0"/>
                  </a:lnTo>
                  <a:cubicBezTo>
                    <a:pt x="1057335" y="0"/>
                    <a:pt x="1077665" y="8421"/>
                    <a:pt x="1092655" y="23411"/>
                  </a:cubicBezTo>
                  <a:cubicBezTo>
                    <a:pt x="1107645" y="38400"/>
                    <a:pt x="1116066" y="58731"/>
                    <a:pt x="1116066" y="79929"/>
                  </a:cubicBezTo>
                  <a:lnTo>
                    <a:pt x="1116066" y="79929"/>
                  </a:lnTo>
                  <a:cubicBezTo>
                    <a:pt x="1116066" y="124073"/>
                    <a:pt x="1080280" y="159859"/>
                    <a:pt x="1036136" y="159859"/>
                  </a:cubicBezTo>
                  <a:lnTo>
                    <a:pt x="79929" y="159859"/>
                  </a:lnTo>
                  <a:cubicBezTo>
                    <a:pt x="58731" y="159859"/>
                    <a:pt x="38400" y="151438"/>
                    <a:pt x="23411" y="136448"/>
                  </a:cubicBezTo>
                  <a:cubicBezTo>
                    <a:pt x="8421" y="121458"/>
                    <a:pt x="0" y="101128"/>
                    <a:pt x="0" y="79929"/>
                  </a:cubicBezTo>
                  <a:lnTo>
                    <a:pt x="0" y="79929"/>
                  </a:lnTo>
                  <a:cubicBezTo>
                    <a:pt x="0" y="58731"/>
                    <a:pt x="8421" y="38400"/>
                    <a:pt x="23411" y="23411"/>
                  </a:cubicBezTo>
                  <a:cubicBezTo>
                    <a:pt x="38400" y="8421"/>
                    <a:pt x="58731" y="0"/>
                    <a:pt x="79929" y="0"/>
                  </a:cubicBezTo>
                  <a:close/>
                </a:path>
              </a:pathLst>
            </a:custGeom>
            <a:solidFill>
              <a:srgbClr val="FFDE59"/>
            </a:solidFill>
          </p:spPr>
        </p:sp>
        <p:sp>
          <p:nvSpPr>
            <p:cNvPr id="69" name="TextBox 69"/>
            <p:cNvSpPr txBox="1"/>
            <p:nvPr/>
          </p:nvSpPr>
          <p:spPr>
            <a:xfrm>
              <a:off x="0" y="-104775"/>
              <a:ext cx="1116066" cy="264634"/>
            </a:xfrm>
            <a:prstGeom prst="rect">
              <a:avLst/>
            </a:prstGeom>
          </p:spPr>
          <p:txBody>
            <a:bodyPr lIns="52071" tIns="52071" rIns="52071" bIns="52071" rtlCol="0" anchor="ctr"/>
            <a:lstStyle/>
            <a:p>
              <a:pPr algn="ctr">
                <a:lnSpc>
                  <a:spcPts val="5549"/>
                </a:lnSpc>
              </a:pPr>
              <a:endParaRPr/>
            </a:p>
          </p:txBody>
        </p:sp>
      </p:grpSp>
      <p:sp>
        <p:nvSpPr>
          <p:cNvPr id="70" name="TextBox 70"/>
          <p:cNvSpPr txBox="1"/>
          <p:nvPr/>
        </p:nvSpPr>
        <p:spPr>
          <a:xfrm>
            <a:off x="11032839" y="6743700"/>
            <a:ext cx="4283361" cy="464038"/>
          </a:xfrm>
          <a:prstGeom prst="rect">
            <a:avLst/>
          </a:prstGeom>
        </p:spPr>
        <p:txBody>
          <a:bodyPr wrap="square" lIns="0" tIns="0" rIns="0" bIns="0" rtlCol="0" anchor="t">
            <a:spAutoFit/>
          </a:bodyPr>
          <a:lstStyle/>
          <a:p>
            <a:pPr algn="ctr">
              <a:lnSpc>
                <a:spcPts val="3882"/>
              </a:lnSpc>
              <a:spcBef>
                <a:spcPct val="0"/>
              </a:spcBef>
            </a:pPr>
            <a:r>
              <a:rPr lang="en-US" sz="2773" b="1" dirty="0">
                <a:solidFill>
                  <a:srgbClr val="000000"/>
                </a:solidFill>
                <a:latin typeface="Roboto Bold"/>
                <a:ea typeface="Roboto Bold"/>
                <a:cs typeface="Roboto Bold"/>
                <a:sym typeface="Roboto Bold"/>
              </a:rPr>
              <a:t>Xem </a:t>
            </a:r>
            <a:r>
              <a:rPr lang="en-US" sz="2773" b="1" dirty="0" err="1">
                <a:solidFill>
                  <a:srgbClr val="000000"/>
                </a:solidFill>
                <a:latin typeface="Roboto Bold"/>
                <a:ea typeface="Roboto Bold"/>
                <a:cs typeface="Roboto Bold"/>
                <a:sym typeface="Roboto Bold"/>
              </a:rPr>
              <a:t>lịch</a:t>
            </a:r>
            <a:r>
              <a:rPr lang="en-US" sz="2773" b="1" dirty="0">
                <a:solidFill>
                  <a:srgbClr val="000000"/>
                </a:solidFill>
                <a:latin typeface="Roboto Bold"/>
                <a:ea typeface="Roboto Bold"/>
                <a:cs typeface="Roboto Bold"/>
                <a:sym typeface="Roboto Bold"/>
              </a:rPr>
              <a:t> </a:t>
            </a:r>
            <a:r>
              <a:rPr lang="en-US" sz="2773" b="1" dirty="0" err="1">
                <a:solidFill>
                  <a:srgbClr val="000000"/>
                </a:solidFill>
                <a:latin typeface="Roboto Bold"/>
                <a:ea typeface="Roboto Bold"/>
                <a:cs typeface="Roboto Bold"/>
                <a:sym typeface="Roboto Bold"/>
              </a:rPr>
              <a:t>sử</a:t>
            </a:r>
            <a:r>
              <a:rPr lang="en-US" sz="2773" b="1" dirty="0">
                <a:solidFill>
                  <a:srgbClr val="000000"/>
                </a:solidFill>
                <a:latin typeface="Roboto Bold"/>
                <a:ea typeface="Roboto Bold"/>
                <a:cs typeface="Roboto Bold"/>
                <a:sym typeface="Roboto Bold"/>
              </a:rPr>
              <a:t> chat </a:t>
            </a:r>
            <a:r>
              <a:rPr lang="en-US" sz="2773" b="1" dirty="0" err="1">
                <a:solidFill>
                  <a:srgbClr val="000000"/>
                </a:solidFill>
                <a:latin typeface="Roboto Bold"/>
                <a:ea typeface="Roboto Bold"/>
                <a:cs typeface="Roboto Bold"/>
                <a:sym typeface="Roboto Bold"/>
              </a:rPr>
              <a:t>của</a:t>
            </a:r>
            <a:r>
              <a:rPr lang="en-US" sz="2773" b="1" dirty="0">
                <a:solidFill>
                  <a:srgbClr val="000000"/>
                </a:solidFill>
                <a:latin typeface="Roboto Bold"/>
                <a:ea typeface="Roboto Bold"/>
                <a:cs typeface="Roboto Bold"/>
                <a:sym typeface="Roboto Bold"/>
              </a:rPr>
              <a:t> user</a:t>
            </a:r>
          </a:p>
        </p:txBody>
      </p:sp>
    </p:spTree>
  </p:cSld>
  <p:clrMapOvr>
    <a:masterClrMapping/>
  </p:clrMapOvr>
  <p:transition spd="slow">
    <p:cover/>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TotalTime>
  <Words>1078</Words>
  <Application>Microsoft Office PowerPoint</Application>
  <PresentationFormat>Custom</PresentationFormat>
  <Paragraphs>130</Paragraphs>
  <Slides>27</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27</vt:i4>
      </vt:variant>
    </vt:vector>
  </HeadingPairs>
  <TitlesOfParts>
    <vt:vector size="34" baseType="lpstr">
      <vt:lpstr>Roboto Bold Italics</vt:lpstr>
      <vt:lpstr>Roboto Italics</vt:lpstr>
      <vt:lpstr>Calibri</vt:lpstr>
      <vt:lpstr>Roboto</vt:lpstr>
      <vt:lpstr>Roboto Bold</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KLTN</dc:title>
  <cp:lastModifiedBy>Le Truc Tin</cp:lastModifiedBy>
  <cp:revision>2</cp:revision>
  <dcterms:created xsi:type="dcterms:W3CDTF">2006-08-16T00:00:00Z</dcterms:created>
  <dcterms:modified xsi:type="dcterms:W3CDTF">2025-07-07T21:20:39Z</dcterms:modified>
  <dc:identifier>DAGrYDYELFc</dc:identifier>
</cp:coreProperties>
</file>